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7"/>
  </p:notesMasterIdLst>
  <p:sldIdLst>
    <p:sldId id="259" r:id="rId2"/>
    <p:sldId id="256" r:id="rId3"/>
    <p:sldId id="257" r:id="rId4"/>
    <p:sldId id="258" r:id="rId5"/>
    <p:sldId id="260" r:id="rId6"/>
    <p:sldId id="261" r:id="rId7"/>
    <p:sldId id="262" r:id="rId8"/>
    <p:sldId id="263" r:id="rId9"/>
    <p:sldId id="264" r:id="rId10"/>
    <p:sldId id="265" r:id="rId11"/>
    <p:sldId id="266" r:id="rId12"/>
    <p:sldId id="268" r:id="rId13"/>
    <p:sldId id="267" r:id="rId14"/>
    <p:sldId id="269" r:id="rId15"/>
    <p:sldId id="270" r:id="rId16"/>
    <p:sldId id="291" r:id="rId17"/>
    <p:sldId id="271" r:id="rId18"/>
    <p:sldId id="273" r:id="rId19"/>
    <p:sldId id="274" r:id="rId20"/>
    <p:sldId id="275" r:id="rId21"/>
    <p:sldId id="276" r:id="rId22"/>
    <p:sldId id="278" r:id="rId23"/>
    <p:sldId id="288" r:id="rId24"/>
    <p:sldId id="279" r:id="rId25"/>
    <p:sldId id="280" r:id="rId26"/>
    <p:sldId id="281" r:id="rId27"/>
    <p:sldId id="282" r:id="rId28"/>
    <p:sldId id="283" r:id="rId29"/>
    <p:sldId id="284" r:id="rId30"/>
    <p:sldId id="285" r:id="rId31"/>
    <p:sldId id="286" r:id="rId32"/>
    <p:sldId id="287" r:id="rId33"/>
    <p:sldId id="290" r:id="rId34"/>
    <p:sldId id="289" r:id="rId35"/>
    <p:sldId id="277" r:id="rId36"/>
  </p:sldIdLst>
  <p:sldSz cx="9144000" cy="6858000" type="screen4x3"/>
  <p:notesSz cx="6858000" cy="9144000"/>
  <p:defaultTextStyle>
    <a:defPPr>
      <a:defRPr lang="es-D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0653" autoAdjust="0"/>
  </p:normalViewPr>
  <p:slideViewPr>
    <p:cSldViewPr>
      <p:cViewPr varScale="1">
        <p:scale>
          <a:sx n="46" d="100"/>
          <a:sy n="46" d="100"/>
        </p:scale>
        <p:origin x="2262" y="7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hdphoto1.wdp>
</file>

<file path=ppt/media/image1.jpeg>
</file>

<file path=ppt/media/image10.jpeg>
</file>

<file path=ppt/media/image11.jpeg>
</file>

<file path=ppt/media/image13.jpeg>
</file>

<file path=ppt/media/image14.gif>
</file>

<file path=ppt/media/image15.jpeg>
</file>

<file path=ppt/media/image16.jpeg>
</file>

<file path=ppt/media/image17.jpeg>
</file>

<file path=ppt/media/image18.png>
</file>

<file path=ppt/media/image19.jpeg>
</file>

<file path=ppt/media/image2.jpeg>
</file>

<file path=ppt/media/image20.png>
</file>

<file path=ppt/media/image21.gif>
</file>

<file path=ppt/media/image22.jpeg>
</file>

<file path=ppt/media/image3.jpeg>
</file>

<file path=ppt/media/image4.jpeg>
</file>

<file path=ppt/media/image5.gif>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BACAC1-7445-4504-8722-60102A186A1A}" type="datetimeFigureOut">
              <a:rPr lang="es-ES" smtClean="0"/>
              <a:pPr/>
              <a:t>28/11/2014</a:t>
            </a:fld>
            <a:endParaRPr lang="es-ES"/>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E05F2A-E1E5-4409-92EF-9AD15FA30033}" type="slidenum">
              <a:rPr lang="es-ES" smtClean="0"/>
              <a:pPr/>
              <a:t>‹#›</a:t>
            </a:fld>
            <a:endParaRPr lang="es-ES"/>
          </a:p>
        </p:txBody>
      </p:sp>
    </p:spTree>
    <p:extLst>
      <p:ext uri="{BB962C8B-B14F-4D97-AF65-F5344CB8AC3E}">
        <p14:creationId xmlns:p14="http://schemas.microsoft.com/office/powerpoint/2010/main" val="2736461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es.wikipedia.org/wiki/Paginaci%C3%B3n" TargetMode="External"/><Relationship Id="rId2" Type="http://schemas.openxmlformats.org/officeDocument/2006/relationships/slide" Target="../slides/slide26.xml"/><Relationship Id="rId1" Type="http://schemas.openxmlformats.org/officeDocument/2006/relationships/notesMaster" Target="../notesMasters/notesMaster1.xml"/><Relationship Id="rId4" Type="http://schemas.openxmlformats.org/officeDocument/2006/relationships/hyperlink" Target="http://es.wikipedia.org/wiki/Tabla_de_paginaci%C3%B3n" TargetMode="Externa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1</a:t>
            </a:fld>
            <a:endParaRPr lang="es-ES"/>
          </a:p>
        </p:txBody>
      </p:sp>
    </p:spTree>
    <p:extLst>
      <p:ext uri="{BB962C8B-B14F-4D97-AF65-F5344CB8AC3E}">
        <p14:creationId xmlns:p14="http://schemas.microsoft.com/office/powerpoint/2010/main" val="6734456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10</a:t>
            </a:fld>
            <a:endParaRPr lang="es-ES"/>
          </a:p>
        </p:txBody>
      </p:sp>
    </p:spTree>
    <p:extLst>
      <p:ext uri="{BB962C8B-B14F-4D97-AF65-F5344CB8AC3E}">
        <p14:creationId xmlns:p14="http://schemas.microsoft.com/office/powerpoint/2010/main" val="15115913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11</a:t>
            </a:fld>
            <a:endParaRPr lang="es-ES"/>
          </a:p>
        </p:txBody>
      </p:sp>
    </p:spTree>
    <p:extLst>
      <p:ext uri="{BB962C8B-B14F-4D97-AF65-F5344CB8AC3E}">
        <p14:creationId xmlns:p14="http://schemas.microsoft.com/office/powerpoint/2010/main" val="25519518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12</a:t>
            </a:fld>
            <a:endParaRPr lang="es-ES"/>
          </a:p>
        </p:txBody>
      </p:sp>
    </p:spTree>
    <p:extLst>
      <p:ext uri="{BB962C8B-B14F-4D97-AF65-F5344CB8AC3E}">
        <p14:creationId xmlns:p14="http://schemas.microsoft.com/office/powerpoint/2010/main" val="41816368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13</a:t>
            </a:fld>
            <a:endParaRPr lang="es-ES"/>
          </a:p>
        </p:txBody>
      </p:sp>
    </p:spTree>
    <p:extLst>
      <p:ext uri="{BB962C8B-B14F-4D97-AF65-F5344CB8AC3E}">
        <p14:creationId xmlns:p14="http://schemas.microsoft.com/office/powerpoint/2010/main" val="5569596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14</a:t>
            </a:fld>
            <a:endParaRPr lang="es-ES"/>
          </a:p>
        </p:txBody>
      </p:sp>
    </p:spTree>
    <p:extLst>
      <p:ext uri="{BB962C8B-B14F-4D97-AF65-F5344CB8AC3E}">
        <p14:creationId xmlns:p14="http://schemas.microsoft.com/office/powerpoint/2010/main" val="42423716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15</a:t>
            </a:fld>
            <a:endParaRPr lang="es-ES"/>
          </a:p>
        </p:txBody>
      </p:sp>
    </p:spTree>
    <p:extLst>
      <p:ext uri="{BB962C8B-B14F-4D97-AF65-F5344CB8AC3E}">
        <p14:creationId xmlns:p14="http://schemas.microsoft.com/office/powerpoint/2010/main" val="30381868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17</a:t>
            </a:fld>
            <a:endParaRPr lang="es-ES"/>
          </a:p>
        </p:txBody>
      </p:sp>
    </p:spTree>
    <p:extLst>
      <p:ext uri="{BB962C8B-B14F-4D97-AF65-F5344CB8AC3E}">
        <p14:creationId xmlns:p14="http://schemas.microsoft.com/office/powerpoint/2010/main" val="22161112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211243E9-D98D-4061-845C-0666C490CA95}" type="slidenum">
              <a:rPr lang="es-ES" smtClean="0"/>
              <a:pPr/>
              <a:t>18</a:t>
            </a:fld>
            <a:endParaRPr lang="es-ES"/>
          </a:p>
        </p:txBody>
      </p:sp>
    </p:spTree>
    <p:extLst>
      <p:ext uri="{BB962C8B-B14F-4D97-AF65-F5344CB8AC3E}">
        <p14:creationId xmlns:p14="http://schemas.microsoft.com/office/powerpoint/2010/main" val="12475908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211243E9-D98D-4061-845C-0666C490CA95}" type="slidenum">
              <a:rPr lang="es-ES" smtClean="0"/>
              <a:pPr/>
              <a:t>19</a:t>
            </a:fld>
            <a:endParaRPr lang="es-ES"/>
          </a:p>
        </p:txBody>
      </p:sp>
    </p:spTree>
    <p:extLst>
      <p:ext uri="{BB962C8B-B14F-4D97-AF65-F5344CB8AC3E}">
        <p14:creationId xmlns:p14="http://schemas.microsoft.com/office/powerpoint/2010/main" val="36990723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211243E9-D98D-4061-845C-0666C490CA95}" type="slidenum">
              <a:rPr lang="es-ES" smtClean="0"/>
              <a:pPr/>
              <a:t>20</a:t>
            </a:fld>
            <a:endParaRPr lang="es-ES"/>
          </a:p>
        </p:txBody>
      </p:sp>
    </p:spTree>
    <p:extLst>
      <p:ext uri="{BB962C8B-B14F-4D97-AF65-F5344CB8AC3E}">
        <p14:creationId xmlns:p14="http://schemas.microsoft.com/office/powerpoint/2010/main" val="11954110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2</a:t>
            </a:fld>
            <a:endParaRPr lang="es-ES"/>
          </a:p>
        </p:txBody>
      </p:sp>
    </p:spTree>
    <p:extLst>
      <p:ext uri="{BB962C8B-B14F-4D97-AF65-F5344CB8AC3E}">
        <p14:creationId xmlns:p14="http://schemas.microsoft.com/office/powerpoint/2010/main" val="14550135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211243E9-D98D-4061-845C-0666C490CA95}" type="slidenum">
              <a:rPr lang="es-ES" smtClean="0"/>
              <a:pPr/>
              <a:t>21</a:t>
            </a:fld>
            <a:endParaRPr lang="es-ES"/>
          </a:p>
        </p:txBody>
      </p:sp>
    </p:spTree>
    <p:extLst>
      <p:ext uri="{BB962C8B-B14F-4D97-AF65-F5344CB8AC3E}">
        <p14:creationId xmlns:p14="http://schemas.microsoft.com/office/powerpoint/2010/main" val="4427875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7E3BCB3-6474-4253-9B43-55201EF18335}" type="slidenum">
              <a:rPr lang="es-DO" smtClean="0"/>
              <a:pPr/>
              <a:t>22</a:t>
            </a:fld>
            <a:endParaRPr lang="es-DO" dirty="0"/>
          </a:p>
        </p:txBody>
      </p:sp>
    </p:spTree>
    <p:extLst>
      <p:ext uri="{BB962C8B-B14F-4D97-AF65-F5344CB8AC3E}">
        <p14:creationId xmlns:p14="http://schemas.microsoft.com/office/powerpoint/2010/main" val="42333629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smtClean="0">
                <a:solidFill>
                  <a:schemeClr val="tx1"/>
                </a:solidFill>
                <a:effectLst/>
                <a:latin typeface="+mn-lt"/>
                <a:ea typeface="+mn-ea"/>
                <a:cs typeface="+mn-cs"/>
              </a:rPr>
              <a:t>La memoria virtual es una </a:t>
            </a:r>
            <a:r>
              <a:rPr lang="es-ES" sz="1200" kern="1200" dirty="0" err="1" smtClean="0">
                <a:solidFill>
                  <a:schemeClr val="tx1"/>
                </a:solidFill>
                <a:effectLst/>
                <a:latin typeface="+mn-lt"/>
                <a:ea typeface="+mn-ea"/>
                <a:cs typeface="+mn-cs"/>
              </a:rPr>
              <a:t>tecnica</a:t>
            </a:r>
            <a:r>
              <a:rPr lang="es-ES" sz="1200" kern="1200" dirty="0" smtClean="0">
                <a:solidFill>
                  <a:schemeClr val="tx1"/>
                </a:solidFill>
                <a:effectLst/>
                <a:latin typeface="+mn-lt"/>
                <a:ea typeface="+mn-ea"/>
                <a:cs typeface="+mn-cs"/>
              </a:rPr>
              <a:t> para proporcionar la </a:t>
            </a:r>
            <a:r>
              <a:rPr lang="es-ES" sz="1200" kern="1200" dirty="0" err="1" smtClean="0">
                <a:solidFill>
                  <a:schemeClr val="tx1"/>
                </a:solidFill>
                <a:effectLst/>
                <a:latin typeface="+mn-lt"/>
                <a:ea typeface="+mn-ea"/>
                <a:cs typeface="+mn-cs"/>
              </a:rPr>
              <a:t>ilusion</a:t>
            </a:r>
            <a:r>
              <a:rPr lang="es-ES" sz="1200" kern="1200" dirty="0" smtClean="0">
                <a:solidFill>
                  <a:schemeClr val="tx1"/>
                </a:solidFill>
                <a:effectLst/>
                <a:latin typeface="+mn-lt"/>
                <a:ea typeface="+mn-ea"/>
                <a:cs typeface="+mn-cs"/>
              </a:rPr>
              <a:t> de un espacio de memoria mucho mayor que la memoria </a:t>
            </a:r>
            <a:r>
              <a:rPr lang="es-ES" sz="1200" kern="1200" dirty="0" err="1" smtClean="0">
                <a:solidFill>
                  <a:schemeClr val="tx1"/>
                </a:solidFill>
                <a:effectLst/>
                <a:latin typeface="+mn-lt"/>
                <a:ea typeface="+mn-ea"/>
                <a:cs typeface="+mn-cs"/>
              </a:rPr>
              <a:t>fisica</a:t>
            </a:r>
            <a:r>
              <a:rPr lang="es-ES" sz="1200" kern="1200" dirty="0" smtClean="0">
                <a:solidFill>
                  <a:schemeClr val="tx1"/>
                </a:solidFill>
                <a:effectLst/>
                <a:latin typeface="+mn-lt"/>
                <a:ea typeface="+mn-ea"/>
                <a:cs typeface="+mn-cs"/>
              </a:rPr>
              <a:t> de una maquina. Esta "</a:t>
            </a:r>
            <a:r>
              <a:rPr lang="es-ES" sz="1200" kern="1200" dirty="0" err="1" smtClean="0">
                <a:solidFill>
                  <a:schemeClr val="tx1"/>
                </a:solidFill>
                <a:effectLst/>
                <a:latin typeface="+mn-lt"/>
                <a:ea typeface="+mn-ea"/>
                <a:cs typeface="+mn-cs"/>
              </a:rPr>
              <a:t>ilusion</a:t>
            </a:r>
            <a:r>
              <a:rPr lang="es-ES" sz="1200" kern="1200" dirty="0" smtClean="0">
                <a:solidFill>
                  <a:schemeClr val="tx1"/>
                </a:solidFill>
                <a:effectLst/>
                <a:latin typeface="+mn-lt"/>
                <a:ea typeface="+mn-ea"/>
                <a:cs typeface="+mn-cs"/>
              </a:rPr>
              <a:t>" permite que los programas se hagan sin tener </a:t>
            </a:r>
            <a:r>
              <a:rPr lang="es-ES" sz="1200" kern="1200" dirty="0" err="1" smtClean="0">
                <a:solidFill>
                  <a:schemeClr val="tx1"/>
                </a:solidFill>
                <a:effectLst/>
                <a:latin typeface="+mn-lt"/>
                <a:ea typeface="+mn-ea"/>
                <a:cs typeface="+mn-cs"/>
              </a:rPr>
              <a:t>encuenta</a:t>
            </a:r>
            <a:r>
              <a:rPr lang="es-ES" sz="1200" kern="1200" dirty="0" smtClean="0">
                <a:solidFill>
                  <a:schemeClr val="tx1"/>
                </a:solidFill>
                <a:effectLst/>
                <a:latin typeface="+mn-lt"/>
                <a:ea typeface="+mn-ea"/>
                <a:cs typeface="+mn-cs"/>
              </a:rPr>
              <a:t> el tamaño exacto de la memoria </a:t>
            </a:r>
            <a:r>
              <a:rPr lang="es-ES" sz="1200" kern="1200" dirty="0" err="1" smtClean="0">
                <a:solidFill>
                  <a:schemeClr val="tx1"/>
                </a:solidFill>
                <a:effectLst/>
                <a:latin typeface="+mn-lt"/>
                <a:ea typeface="+mn-ea"/>
                <a:cs typeface="+mn-cs"/>
              </a:rPr>
              <a:t>fisica</a:t>
            </a:r>
            <a:r>
              <a:rPr lang="es-ES" sz="1200" kern="1200" dirty="0" smtClean="0">
                <a:solidFill>
                  <a:schemeClr val="tx1"/>
                </a:solidFill>
                <a:effectLst/>
                <a:latin typeface="+mn-lt"/>
                <a:ea typeface="+mn-ea"/>
                <a:cs typeface="+mn-cs"/>
              </a:rPr>
              <a:t>.</a:t>
            </a:r>
            <a:endParaRPr lang="es-DO" sz="1200" kern="1200" dirty="0" smtClean="0">
              <a:solidFill>
                <a:schemeClr val="tx1"/>
              </a:solidFill>
              <a:effectLst/>
              <a:latin typeface="+mn-lt"/>
              <a:ea typeface="+mn-ea"/>
              <a:cs typeface="+mn-cs"/>
            </a:endParaRPr>
          </a:p>
          <a:p>
            <a:r>
              <a:rPr lang="es-ES" sz="1200" kern="1200" dirty="0" smtClean="0">
                <a:solidFill>
                  <a:schemeClr val="tx1"/>
                </a:solidFill>
                <a:effectLst/>
                <a:latin typeface="+mn-lt"/>
                <a:ea typeface="+mn-ea"/>
                <a:cs typeface="+mn-cs"/>
              </a:rPr>
              <a:t>La </a:t>
            </a:r>
            <a:r>
              <a:rPr lang="es-ES" sz="1200" kern="1200" dirty="0" err="1" smtClean="0">
                <a:solidFill>
                  <a:schemeClr val="tx1"/>
                </a:solidFill>
                <a:effectLst/>
                <a:latin typeface="+mn-lt"/>
                <a:ea typeface="+mn-ea"/>
                <a:cs typeface="+mn-cs"/>
              </a:rPr>
              <a:t>ilusion</a:t>
            </a:r>
            <a:r>
              <a:rPr lang="es-ES" sz="1200" kern="1200" dirty="0" smtClean="0">
                <a:solidFill>
                  <a:schemeClr val="tx1"/>
                </a:solidFill>
                <a:effectLst/>
                <a:latin typeface="+mn-lt"/>
                <a:ea typeface="+mn-ea"/>
                <a:cs typeface="+mn-cs"/>
              </a:rPr>
              <a:t> e la memoria virtual está soportada por el mecanismo de</a:t>
            </a:r>
            <a:br>
              <a:rPr lang="es-ES" sz="1200" kern="1200" dirty="0" smtClean="0">
                <a:solidFill>
                  <a:schemeClr val="tx1"/>
                </a:solidFill>
                <a:effectLst/>
                <a:latin typeface="+mn-lt"/>
                <a:ea typeface="+mn-ea"/>
                <a:cs typeface="+mn-cs"/>
              </a:rPr>
            </a:br>
            <a:r>
              <a:rPr lang="es-ES" sz="1200" kern="1200" dirty="0" err="1" smtClean="0">
                <a:solidFill>
                  <a:schemeClr val="tx1"/>
                </a:solidFill>
                <a:effectLst/>
                <a:latin typeface="+mn-lt"/>
                <a:ea typeface="+mn-ea"/>
                <a:cs typeface="+mn-cs"/>
              </a:rPr>
              <a:t>traduccion</a:t>
            </a:r>
            <a:r>
              <a:rPr lang="es-ES" sz="1200" kern="1200" dirty="0" smtClean="0">
                <a:solidFill>
                  <a:schemeClr val="tx1"/>
                </a:solidFill>
                <a:effectLst/>
                <a:latin typeface="+mn-lt"/>
                <a:ea typeface="+mn-ea"/>
                <a:cs typeface="+mn-cs"/>
              </a:rPr>
              <a:t> de memoria, junto con una gran cantidad de almacenamiento </a:t>
            </a:r>
            <a:r>
              <a:rPr lang="es-ES" sz="1200" kern="1200" dirty="0" err="1" smtClean="0">
                <a:solidFill>
                  <a:schemeClr val="tx1"/>
                </a:solidFill>
                <a:effectLst/>
                <a:latin typeface="+mn-lt"/>
                <a:ea typeface="+mn-ea"/>
                <a:cs typeface="+mn-cs"/>
              </a:rPr>
              <a:t>rapido</a:t>
            </a:r>
            <a:r>
              <a:rPr lang="es-ES" sz="1200" kern="1200" dirty="0" smtClean="0">
                <a:solidFill>
                  <a:schemeClr val="tx1"/>
                </a:solidFill>
                <a:effectLst/>
                <a:latin typeface="+mn-lt"/>
                <a:ea typeface="+mn-ea"/>
                <a:cs typeface="+mn-cs"/>
              </a:rPr>
              <a:t> en disco duro. En cualquier momento el espacio de direcciones virtual, está mapeado de tal forma que una pequeña parte de él, está en memoria real y el resto almacenado en el disco</a:t>
            </a:r>
            <a:endParaRPr lang="es-DO" sz="1200" kern="1200" dirty="0" smtClean="0">
              <a:solidFill>
                <a:schemeClr val="tx1"/>
              </a:solidFill>
              <a:effectLst/>
              <a:latin typeface="+mn-lt"/>
              <a:ea typeface="+mn-ea"/>
              <a:cs typeface="+mn-cs"/>
            </a:endParaRPr>
          </a:p>
          <a:p>
            <a:endParaRPr lang="es-DO" dirty="0"/>
          </a:p>
        </p:txBody>
      </p:sp>
      <p:sp>
        <p:nvSpPr>
          <p:cNvPr id="4" name="Slide Number Placeholder 3"/>
          <p:cNvSpPr>
            <a:spLocks noGrp="1"/>
          </p:cNvSpPr>
          <p:nvPr>
            <p:ph type="sldNum" sz="quarter" idx="10"/>
          </p:nvPr>
        </p:nvSpPr>
        <p:spPr/>
        <p:txBody>
          <a:bodyPr/>
          <a:lstStyle/>
          <a:p>
            <a:fld id="{ADCEC404-96F2-4FDC-B523-8DEBD4B7F84B}" type="slidenum">
              <a:rPr lang="es-DO" smtClean="0"/>
              <a:pPr/>
              <a:t>23</a:t>
            </a:fld>
            <a:endParaRPr lang="es-DO"/>
          </a:p>
        </p:txBody>
      </p:sp>
    </p:spTree>
    <p:extLst>
      <p:ext uri="{BB962C8B-B14F-4D97-AF65-F5344CB8AC3E}">
        <p14:creationId xmlns:p14="http://schemas.microsoft.com/office/powerpoint/2010/main" val="37876159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DO" dirty="0" smtClean="0"/>
              <a:t>R/Consiste en asignar un espacio</a:t>
            </a:r>
            <a:r>
              <a:rPr lang="es-DO" baseline="0" dirty="0" smtClean="0"/>
              <a:t> de algún componente de almacenamiento para la gestión, instanciación y utilización de programas, permitiendo</a:t>
            </a:r>
            <a:r>
              <a:rPr lang="es-DO" sz="1200" b="0" i="0" kern="1200" dirty="0" smtClean="0">
                <a:solidFill>
                  <a:schemeClr val="tx1"/>
                </a:solidFill>
                <a:effectLst/>
                <a:latin typeface="+mn-lt"/>
                <a:ea typeface="+mn-ea"/>
                <a:cs typeface="+mn-cs"/>
              </a:rPr>
              <a:t> que el sistema operativo disponga, tanto para el software de usuario como para sí mismo, de mayor cantidad de memoria que esté disponible físicamente.</a:t>
            </a:r>
          </a:p>
          <a:p>
            <a:r>
              <a:rPr lang="es-DO" sz="1200" b="0" i="0" kern="1200" dirty="0" smtClean="0">
                <a:solidFill>
                  <a:schemeClr val="tx1"/>
                </a:solidFill>
                <a:effectLst/>
                <a:latin typeface="+mn-lt"/>
                <a:ea typeface="+mn-ea"/>
                <a:cs typeface="+mn-cs"/>
              </a:rPr>
              <a:t>Esto</a:t>
            </a:r>
            <a:r>
              <a:rPr lang="es-DO" sz="1200" b="0" i="0" kern="1200" baseline="0" dirty="0" smtClean="0">
                <a:solidFill>
                  <a:schemeClr val="tx1"/>
                </a:solidFill>
                <a:effectLst/>
                <a:latin typeface="+mn-lt"/>
                <a:ea typeface="+mn-ea"/>
                <a:cs typeface="+mn-cs"/>
              </a:rPr>
              <a:t> se ve mucho mas frecuente en las maquinas virtuales.</a:t>
            </a:r>
            <a:endParaRPr lang="es-DO" dirty="0" smtClean="0"/>
          </a:p>
          <a:p>
            <a:endParaRPr lang="es-DO" sz="1200" b="0" i="0" kern="1200" dirty="0" smtClean="0">
              <a:solidFill>
                <a:schemeClr val="tx1"/>
              </a:solidFill>
              <a:effectLst/>
              <a:latin typeface="+mn-lt"/>
              <a:ea typeface="+mn-ea"/>
              <a:cs typeface="+mn-cs"/>
            </a:endParaRPr>
          </a:p>
          <a:p>
            <a:r>
              <a:rPr lang="es-DO" sz="1200" b="0" i="0" kern="1200" dirty="0" smtClean="0">
                <a:solidFill>
                  <a:schemeClr val="tx1"/>
                </a:solidFill>
                <a:effectLst/>
                <a:latin typeface="+mn-lt"/>
                <a:ea typeface="+mn-ea"/>
                <a:cs typeface="+mn-cs"/>
              </a:rPr>
              <a:t>W/Cuando Windows presenta este mensaje</a:t>
            </a:r>
            <a:r>
              <a:rPr lang="es-DO" sz="1200" b="0" i="0" kern="1200" baseline="0" dirty="0" smtClean="0">
                <a:solidFill>
                  <a:schemeClr val="tx1"/>
                </a:solidFill>
                <a:effectLst/>
                <a:latin typeface="+mn-lt"/>
                <a:ea typeface="+mn-ea"/>
                <a:cs typeface="+mn-cs"/>
              </a:rPr>
              <a:t> es porque la memoria RAM no tiene la suficiente capacidad para todas los programas que se usan, el tiene un asistente que nos da </a:t>
            </a:r>
            <a:r>
              <a:rPr lang="es-DO" sz="1200" b="0" i="0" kern="1200" dirty="0" smtClean="0">
                <a:solidFill>
                  <a:schemeClr val="tx1"/>
                </a:solidFill>
                <a:effectLst/>
                <a:latin typeface="+mn-lt"/>
                <a:ea typeface="+mn-ea"/>
                <a:cs typeface="+mn-cs"/>
              </a:rPr>
              <a:t>Una solución al problema de necesitar mayor cantidad de memoria de la que se posee, consiste en que las aplicaciones mantengan parte de su información en disco, moviéndola a la memoria principal cuando sea necesario.</a:t>
            </a:r>
          </a:p>
        </p:txBody>
      </p:sp>
      <p:sp>
        <p:nvSpPr>
          <p:cNvPr id="4" name="Slide Number Placeholder 3"/>
          <p:cNvSpPr>
            <a:spLocks noGrp="1"/>
          </p:cNvSpPr>
          <p:nvPr>
            <p:ph type="sldNum" sz="quarter" idx="10"/>
          </p:nvPr>
        </p:nvSpPr>
        <p:spPr/>
        <p:txBody>
          <a:bodyPr/>
          <a:lstStyle/>
          <a:p>
            <a:fld id="{87E3BCB3-6474-4253-9B43-55201EF18335}" type="slidenum">
              <a:rPr lang="es-DO" smtClean="0"/>
              <a:pPr/>
              <a:t>24</a:t>
            </a:fld>
            <a:endParaRPr lang="es-DO" dirty="0"/>
          </a:p>
        </p:txBody>
      </p:sp>
    </p:spTree>
    <p:extLst>
      <p:ext uri="{BB962C8B-B14F-4D97-AF65-F5344CB8AC3E}">
        <p14:creationId xmlns:p14="http://schemas.microsoft.com/office/powerpoint/2010/main" val="29591694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DO" dirty="0" smtClean="0"/>
              <a:t>W/ para asignar esta memoria…</a:t>
            </a:r>
            <a:endParaRPr lang="es-DO" dirty="0"/>
          </a:p>
        </p:txBody>
      </p:sp>
      <p:sp>
        <p:nvSpPr>
          <p:cNvPr id="4" name="Slide Number Placeholder 3"/>
          <p:cNvSpPr>
            <a:spLocks noGrp="1"/>
          </p:cNvSpPr>
          <p:nvPr>
            <p:ph type="sldNum" sz="quarter" idx="10"/>
          </p:nvPr>
        </p:nvSpPr>
        <p:spPr/>
        <p:txBody>
          <a:bodyPr/>
          <a:lstStyle/>
          <a:p>
            <a:fld id="{87E3BCB3-6474-4253-9B43-55201EF18335}" type="slidenum">
              <a:rPr lang="es-DO" smtClean="0"/>
              <a:pPr/>
              <a:t>25</a:t>
            </a:fld>
            <a:endParaRPr lang="es-DO" dirty="0"/>
          </a:p>
        </p:txBody>
      </p:sp>
    </p:spTree>
    <p:extLst>
      <p:ext uri="{BB962C8B-B14F-4D97-AF65-F5344CB8AC3E}">
        <p14:creationId xmlns:p14="http://schemas.microsoft.com/office/powerpoint/2010/main" val="23382568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DO" dirty="0" smtClean="0"/>
              <a:t>Paginación de memoria dividen los programas en pequeñas partes o páginas. Del mismo modo, la memoria es dividida en trozos del mismo tamaño que las páginas llamados marcos de página.</a:t>
            </a:r>
          </a:p>
          <a:p>
            <a:r>
              <a:rPr lang="es-DO" sz="1200" b="0" i="0" kern="1200" dirty="0" smtClean="0">
                <a:solidFill>
                  <a:schemeClr val="tx1"/>
                </a:solidFill>
                <a:effectLst/>
                <a:latin typeface="+mn-lt"/>
                <a:ea typeface="+mn-ea"/>
                <a:cs typeface="+mn-cs"/>
              </a:rPr>
              <a:t>La memoria virtual usualmente (pero no necesariamente) es implementada usando </a:t>
            </a:r>
            <a:r>
              <a:rPr lang="es-DO" sz="1200" b="0" i="0" u="none" strike="noStrike" kern="1200" dirty="0" smtClean="0">
                <a:solidFill>
                  <a:schemeClr val="tx1"/>
                </a:solidFill>
                <a:effectLst/>
                <a:latin typeface="+mn-lt"/>
                <a:ea typeface="+mn-ea"/>
                <a:cs typeface="+mn-cs"/>
                <a:hlinkClick r:id="rId3" tooltip="Paginación"/>
              </a:rPr>
              <a:t>paginación</a:t>
            </a:r>
            <a:r>
              <a:rPr lang="es-DO" sz="1200" b="0" i="0" kern="1200" dirty="0" smtClean="0">
                <a:solidFill>
                  <a:schemeClr val="tx1"/>
                </a:solidFill>
                <a:effectLst/>
                <a:latin typeface="+mn-lt"/>
                <a:ea typeface="+mn-ea"/>
                <a:cs typeface="+mn-cs"/>
              </a:rPr>
              <a:t>. En paginación, los bits menos significativos de la dirección de memoria virtual son preservados y usados directamente como los bits de orden menos significativos de la dirección de memoria física. Los bits más significativos son usados como una clave en una o más tablas de traducción de direcciones (llamadas </a:t>
            </a:r>
            <a:r>
              <a:rPr lang="es-DO" sz="1200" b="0" i="0" u="none" strike="noStrike" kern="1200" dirty="0" smtClean="0">
                <a:solidFill>
                  <a:schemeClr val="tx1"/>
                </a:solidFill>
                <a:effectLst/>
                <a:latin typeface="+mn-lt"/>
                <a:ea typeface="+mn-ea"/>
                <a:cs typeface="+mn-cs"/>
                <a:hlinkClick r:id="rId4" tooltip="Tabla de paginación"/>
              </a:rPr>
              <a:t>tablas de paginación</a:t>
            </a:r>
            <a:r>
              <a:rPr lang="es-DO" sz="1200" b="0" i="0" kern="1200" dirty="0" smtClean="0">
                <a:solidFill>
                  <a:schemeClr val="tx1"/>
                </a:solidFill>
                <a:effectLst/>
                <a:latin typeface="+mn-lt"/>
                <a:ea typeface="+mn-ea"/>
                <a:cs typeface="+mn-cs"/>
              </a:rPr>
              <a:t>), para encontrar la parte restante de la dirección física buscada.</a:t>
            </a:r>
            <a:endParaRPr lang="es-DO" dirty="0"/>
          </a:p>
        </p:txBody>
      </p:sp>
      <p:sp>
        <p:nvSpPr>
          <p:cNvPr id="4" name="Slide Number Placeholder 3"/>
          <p:cNvSpPr>
            <a:spLocks noGrp="1"/>
          </p:cNvSpPr>
          <p:nvPr>
            <p:ph type="sldNum" sz="quarter" idx="10"/>
          </p:nvPr>
        </p:nvSpPr>
        <p:spPr/>
        <p:txBody>
          <a:bodyPr/>
          <a:lstStyle/>
          <a:p>
            <a:fld id="{87E3BCB3-6474-4253-9B43-55201EF18335}" type="slidenum">
              <a:rPr lang="es-DO" smtClean="0"/>
              <a:pPr/>
              <a:t>26</a:t>
            </a:fld>
            <a:endParaRPr lang="es-DO" dirty="0"/>
          </a:p>
        </p:txBody>
      </p:sp>
    </p:spTree>
    <p:extLst>
      <p:ext uri="{BB962C8B-B14F-4D97-AF65-F5344CB8AC3E}">
        <p14:creationId xmlns:p14="http://schemas.microsoft.com/office/powerpoint/2010/main" val="2410850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DO" sz="1200" b="0" i="0" kern="1200" dirty="0" smtClean="0">
                <a:solidFill>
                  <a:schemeClr val="tx1"/>
                </a:solidFill>
                <a:effectLst/>
                <a:latin typeface="+mn-lt"/>
                <a:ea typeface="+mn-ea"/>
                <a:cs typeface="+mn-cs"/>
              </a:rPr>
              <a:t>Cada página tiene un número que se utiliza como índice en la tabla a esta tabla se le llama…</a:t>
            </a:r>
            <a:endParaRPr lang="es-DO" dirty="0"/>
          </a:p>
        </p:txBody>
      </p:sp>
      <p:sp>
        <p:nvSpPr>
          <p:cNvPr id="4" name="Slide Number Placeholder 3"/>
          <p:cNvSpPr>
            <a:spLocks noGrp="1"/>
          </p:cNvSpPr>
          <p:nvPr>
            <p:ph type="sldNum" sz="quarter" idx="10"/>
          </p:nvPr>
        </p:nvSpPr>
        <p:spPr/>
        <p:txBody>
          <a:bodyPr/>
          <a:lstStyle/>
          <a:p>
            <a:fld id="{87E3BCB3-6474-4253-9B43-55201EF18335}" type="slidenum">
              <a:rPr lang="es-DO" smtClean="0"/>
              <a:pPr/>
              <a:t>27</a:t>
            </a:fld>
            <a:endParaRPr lang="es-DO" dirty="0"/>
          </a:p>
        </p:txBody>
      </p:sp>
    </p:spTree>
    <p:extLst>
      <p:ext uri="{BB962C8B-B14F-4D97-AF65-F5344CB8AC3E}">
        <p14:creationId xmlns:p14="http://schemas.microsoft.com/office/powerpoint/2010/main" val="35330162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DO" dirty="0"/>
          </a:p>
        </p:txBody>
      </p:sp>
      <p:sp>
        <p:nvSpPr>
          <p:cNvPr id="4" name="Slide Number Placeholder 3"/>
          <p:cNvSpPr>
            <a:spLocks noGrp="1"/>
          </p:cNvSpPr>
          <p:nvPr>
            <p:ph type="sldNum" sz="quarter" idx="10"/>
          </p:nvPr>
        </p:nvSpPr>
        <p:spPr/>
        <p:txBody>
          <a:bodyPr/>
          <a:lstStyle/>
          <a:p>
            <a:fld id="{87E3BCB3-6474-4253-9B43-55201EF18335}" type="slidenum">
              <a:rPr lang="es-DO" smtClean="0"/>
              <a:pPr/>
              <a:t>28</a:t>
            </a:fld>
            <a:endParaRPr lang="es-DO" dirty="0"/>
          </a:p>
        </p:txBody>
      </p:sp>
    </p:spTree>
    <p:extLst>
      <p:ext uri="{BB962C8B-B14F-4D97-AF65-F5344CB8AC3E}">
        <p14:creationId xmlns:p14="http://schemas.microsoft.com/office/powerpoint/2010/main" val="4054703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DO" sz="1200" b="0" i="0" kern="1200" dirty="0" smtClean="0">
                <a:solidFill>
                  <a:schemeClr val="tx1"/>
                </a:solidFill>
                <a:effectLst/>
                <a:latin typeface="+mn-lt"/>
                <a:ea typeface="+mn-ea"/>
                <a:cs typeface="+mn-cs"/>
              </a:rPr>
              <a:t>Es posible comenzar a ejecutar un programa, cargando solo una parte del mismo en memoria, y el resto se cargara bajo la solicitud.</a:t>
            </a:r>
          </a:p>
          <a:p>
            <a:r>
              <a:rPr lang="es-DO" dirty="0" smtClean="0"/>
              <a:t>Esto evita que la</a:t>
            </a:r>
            <a:r>
              <a:rPr lang="es-DO" baseline="0" dirty="0" smtClean="0"/>
              <a:t> computadora se ralentice ya que solo carga una parte y no todo</a:t>
            </a:r>
          </a:p>
          <a:p>
            <a:endParaRPr lang="es-DO" baseline="0" dirty="0" smtClean="0"/>
          </a:p>
          <a:p>
            <a:r>
              <a:rPr lang="es-DO" baseline="0" dirty="0" smtClean="0"/>
              <a:t>El costo del CPU es mayor, ya que además de manejar el programa también esta manejando direcciones de memoria virtual y mas solicitudes</a:t>
            </a:r>
            <a:endParaRPr lang="es-DO" dirty="0"/>
          </a:p>
        </p:txBody>
      </p:sp>
      <p:sp>
        <p:nvSpPr>
          <p:cNvPr id="4" name="Slide Number Placeholder 3"/>
          <p:cNvSpPr>
            <a:spLocks noGrp="1"/>
          </p:cNvSpPr>
          <p:nvPr>
            <p:ph type="sldNum" sz="quarter" idx="10"/>
          </p:nvPr>
        </p:nvSpPr>
        <p:spPr/>
        <p:txBody>
          <a:bodyPr/>
          <a:lstStyle/>
          <a:p>
            <a:fld id="{87E3BCB3-6474-4253-9B43-55201EF18335}" type="slidenum">
              <a:rPr lang="es-DO" smtClean="0"/>
              <a:pPr/>
              <a:t>29</a:t>
            </a:fld>
            <a:endParaRPr lang="es-DO" dirty="0"/>
          </a:p>
        </p:txBody>
      </p:sp>
    </p:spTree>
    <p:extLst>
      <p:ext uri="{BB962C8B-B14F-4D97-AF65-F5344CB8AC3E}">
        <p14:creationId xmlns:p14="http://schemas.microsoft.com/office/powerpoint/2010/main" val="42679636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DO" sz="1200" b="0" i="0" kern="1200" dirty="0" smtClean="0">
                <a:solidFill>
                  <a:schemeClr val="tx1"/>
                </a:solidFill>
                <a:effectLst/>
                <a:latin typeface="+mn-lt"/>
                <a:ea typeface="+mn-ea"/>
                <a:cs typeface="+mn-cs"/>
              </a:rPr>
              <a:t>Es un esquema de manejo de memoria mediante el cual la estructura del programa refleja su división lógica, llevándose a cabo una agrupación lógica de la información en bloques de tamaño variable denominados segmentos.</a:t>
            </a:r>
          </a:p>
          <a:p>
            <a:r>
              <a:rPr lang="es-DO" sz="1200" b="0" i="0" kern="1200" dirty="0" smtClean="0">
                <a:solidFill>
                  <a:schemeClr val="tx1"/>
                </a:solidFill>
                <a:effectLst/>
                <a:latin typeface="+mn-lt"/>
                <a:ea typeface="+mn-ea"/>
                <a:cs typeface="+mn-cs"/>
              </a:rPr>
              <a:t>Al contrario</a:t>
            </a:r>
            <a:r>
              <a:rPr lang="es-DO" sz="1200" b="0" i="0" kern="1200" baseline="0" dirty="0" smtClean="0">
                <a:solidFill>
                  <a:schemeClr val="tx1"/>
                </a:solidFill>
                <a:effectLst/>
                <a:latin typeface="+mn-lt"/>
                <a:ea typeface="+mn-ea"/>
                <a:cs typeface="+mn-cs"/>
              </a:rPr>
              <a:t> de la paginación, la segmentación varia su tamaño por división, y la paginación es siempre la misma.</a:t>
            </a:r>
            <a:endParaRPr lang="es-DO" dirty="0" smtClean="0"/>
          </a:p>
          <a:p>
            <a:endParaRPr lang="es-DO" dirty="0"/>
          </a:p>
        </p:txBody>
      </p:sp>
      <p:sp>
        <p:nvSpPr>
          <p:cNvPr id="4" name="Slide Number Placeholder 3"/>
          <p:cNvSpPr>
            <a:spLocks noGrp="1"/>
          </p:cNvSpPr>
          <p:nvPr>
            <p:ph type="sldNum" sz="quarter" idx="10"/>
          </p:nvPr>
        </p:nvSpPr>
        <p:spPr/>
        <p:txBody>
          <a:bodyPr/>
          <a:lstStyle/>
          <a:p>
            <a:fld id="{87E3BCB3-6474-4253-9B43-55201EF18335}" type="slidenum">
              <a:rPr lang="es-DO" smtClean="0"/>
              <a:pPr/>
              <a:t>30</a:t>
            </a:fld>
            <a:endParaRPr lang="es-DO" dirty="0"/>
          </a:p>
        </p:txBody>
      </p:sp>
    </p:spTree>
    <p:extLst>
      <p:ext uri="{BB962C8B-B14F-4D97-AF65-F5344CB8AC3E}">
        <p14:creationId xmlns:p14="http://schemas.microsoft.com/office/powerpoint/2010/main" val="2929840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3</a:t>
            </a:fld>
            <a:endParaRPr lang="es-ES"/>
          </a:p>
        </p:txBody>
      </p:sp>
    </p:spTree>
    <p:extLst>
      <p:ext uri="{BB962C8B-B14F-4D97-AF65-F5344CB8AC3E}">
        <p14:creationId xmlns:p14="http://schemas.microsoft.com/office/powerpoint/2010/main" val="24465553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DO" dirty="0"/>
          </a:p>
        </p:txBody>
      </p:sp>
      <p:sp>
        <p:nvSpPr>
          <p:cNvPr id="4" name="Slide Number Placeholder 3"/>
          <p:cNvSpPr>
            <a:spLocks noGrp="1"/>
          </p:cNvSpPr>
          <p:nvPr>
            <p:ph type="sldNum" sz="quarter" idx="10"/>
          </p:nvPr>
        </p:nvSpPr>
        <p:spPr/>
        <p:txBody>
          <a:bodyPr/>
          <a:lstStyle/>
          <a:p>
            <a:fld id="{87E3BCB3-6474-4253-9B43-55201EF18335}" type="slidenum">
              <a:rPr lang="es-DO" smtClean="0"/>
              <a:pPr/>
              <a:t>31</a:t>
            </a:fld>
            <a:endParaRPr lang="es-DO" dirty="0"/>
          </a:p>
        </p:txBody>
      </p:sp>
    </p:spTree>
    <p:extLst>
      <p:ext uri="{BB962C8B-B14F-4D97-AF65-F5344CB8AC3E}">
        <p14:creationId xmlns:p14="http://schemas.microsoft.com/office/powerpoint/2010/main" val="28988371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DO" sz="1200" b="0" i="0" kern="1200" dirty="0" smtClean="0">
                <a:solidFill>
                  <a:schemeClr val="tx1"/>
                </a:solidFill>
                <a:effectLst/>
                <a:latin typeface="+mn-lt"/>
                <a:ea typeface="+mn-ea"/>
                <a:cs typeface="+mn-cs"/>
              </a:rPr>
              <a:t>Para la segmentación se necesita que estén cargadas en memoria áreas de tamaños variables. </a:t>
            </a:r>
            <a:endParaRPr lang="es-DO" dirty="0"/>
          </a:p>
        </p:txBody>
      </p:sp>
      <p:sp>
        <p:nvSpPr>
          <p:cNvPr id="4" name="Slide Number Placeholder 3"/>
          <p:cNvSpPr>
            <a:spLocks noGrp="1"/>
          </p:cNvSpPr>
          <p:nvPr>
            <p:ph type="sldNum" sz="quarter" idx="10"/>
          </p:nvPr>
        </p:nvSpPr>
        <p:spPr/>
        <p:txBody>
          <a:bodyPr/>
          <a:lstStyle/>
          <a:p>
            <a:fld id="{87E3BCB3-6474-4253-9B43-55201EF18335}" type="slidenum">
              <a:rPr lang="es-DO" smtClean="0"/>
              <a:pPr/>
              <a:t>32</a:t>
            </a:fld>
            <a:endParaRPr lang="es-DO" dirty="0"/>
          </a:p>
        </p:txBody>
      </p:sp>
    </p:spTree>
    <p:extLst>
      <p:ext uri="{BB962C8B-B14F-4D97-AF65-F5344CB8AC3E}">
        <p14:creationId xmlns:p14="http://schemas.microsoft.com/office/powerpoint/2010/main" val="10063242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smtClean="0">
                <a:solidFill>
                  <a:schemeClr val="tx1"/>
                </a:solidFill>
                <a:effectLst/>
                <a:latin typeface="+mn-lt"/>
                <a:ea typeface="+mn-ea"/>
                <a:cs typeface="+mn-cs"/>
              </a:rPr>
              <a:t>Ya que una tarea no puede generar una dirección virtual que se mapee a otra parte de la memoria </a:t>
            </a:r>
            <a:r>
              <a:rPr lang="es-ES" sz="1200" kern="1200" dirty="0" err="1" smtClean="0">
                <a:solidFill>
                  <a:schemeClr val="tx1"/>
                </a:solidFill>
                <a:effectLst/>
                <a:latin typeface="+mn-lt"/>
                <a:ea typeface="+mn-ea"/>
                <a:cs typeface="+mn-cs"/>
              </a:rPr>
              <a:t>fisica</a:t>
            </a:r>
            <a:r>
              <a:rPr lang="es-ES" sz="1200" kern="1200" dirty="0" smtClean="0">
                <a:solidFill>
                  <a:schemeClr val="tx1"/>
                </a:solidFill>
                <a:effectLst/>
                <a:latin typeface="+mn-lt"/>
                <a:ea typeface="+mn-ea"/>
                <a:cs typeface="+mn-cs"/>
              </a:rPr>
              <a:t> usada por otra tarea, las tareas </a:t>
            </a:r>
            <a:r>
              <a:rPr lang="es-ES" sz="1200" kern="1200" dirty="0" err="1" smtClean="0">
                <a:solidFill>
                  <a:schemeClr val="tx1"/>
                </a:solidFill>
                <a:effectLst/>
                <a:latin typeface="+mn-lt"/>
                <a:ea typeface="+mn-ea"/>
                <a:cs typeface="+mn-cs"/>
              </a:rPr>
              <a:t>estan</a:t>
            </a:r>
            <a:r>
              <a:rPr lang="es-ES" sz="1200" kern="1200" dirty="0" smtClean="0">
                <a:solidFill>
                  <a:schemeClr val="tx1"/>
                </a:solidFill>
                <a:effectLst/>
                <a:latin typeface="+mn-lt"/>
                <a:ea typeface="+mn-ea"/>
                <a:cs typeface="+mn-cs"/>
              </a:rPr>
              <a:t> aisladas unas de otras.</a:t>
            </a:r>
            <a:endParaRPr lang="es-DO" sz="1200" kern="1200" dirty="0" smtClean="0">
              <a:solidFill>
                <a:schemeClr val="tx1"/>
              </a:solidFill>
              <a:effectLst/>
              <a:latin typeface="+mn-lt"/>
              <a:ea typeface="+mn-ea"/>
              <a:cs typeface="+mn-cs"/>
            </a:endParaRPr>
          </a:p>
          <a:p>
            <a:r>
              <a:rPr lang="es-ES" sz="1200" kern="1200" dirty="0" smtClean="0">
                <a:solidFill>
                  <a:schemeClr val="tx1"/>
                </a:solidFill>
                <a:effectLst/>
                <a:latin typeface="+mn-lt"/>
                <a:ea typeface="+mn-ea"/>
                <a:cs typeface="+mn-cs"/>
              </a:rPr>
              <a:t>El sistema operativo se podrá almacenar como una tarea independiente y aislada del resto.</a:t>
            </a:r>
            <a:endParaRPr lang="es-DO" sz="1200" kern="1200" dirty="0" smtClean="0">
              <a:solidFill>
                <a:schemeClr val="tx1"/>
              </a:solidFill>
              <a:effectLst/>
              <a:latin typeface="+mn-lt"/>
              <a:ea typeface="+mn-ea"/>
              <a:cs typeface="+mn-cs"/>
            </a:endParaRPr>
          </a:p>
          <a:p>
            <a:endParaRPr lang="es-DO" dirty="0"/>
          </a:p>
        </p:txBody>
      </p:sp>
      <p:sp>
        <p:nvSpPr>
          <p:cNvPr id="4" name="Slide Number Placeholder 3"/>
          <p:cNvSpPr>
            <a:spLocks noGrp="1"/>
          </p:cNvSpPr>
          <p:nvPr>
            <p:ph type="sldNum" sz="quarter" idx="10"/>
          </p:nvPr>
        </p:nvSpPr>
        <p:spPr/>
        <p:txBody>
          <a:bodyPr/>
          <a:lstStyle/>
          <a:p>
            <a:fld id="{ADCEC404-96F2-4FDC-B523-8DEBD4B7F84B}" type="slidenum">
              <a:rPr lang="es-DO" smtClean="0"/>
              <a:pPr/>
              <a:t>33</a:t>
            </a:fld>
            <a:endParaRPr lang="es-DO"/>
          </a:p>
        </p:txBody>
      </p:sp>
    </p:spTree>
    <p:extLst>
      <p:ext uri="{BB962C8B-B14F-4D97-AF65-F5344CB8AC3E}">
        <p14:creationId xmlns:p14="http://schemas.microsoft.com/office/powerpoint/2010/main" val="3347052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smtClean="0">
                <a:solidFill>
                  <a:schemeClr val="tx1"/>
                </a:solidFill>
                <a:effectLst/>
                <a:latin typeface="+mn-lt"/>
                <a:ea typeface="+mn-ea"/>
                <a:cs typeface="+mn-cs"/>
              </a:rPr>
              <a:t>Los niveles son numerados de 0 a 3, con un cero, el mas privilegiado, y con un 3 el menos privilegiado. El nivel 0 se conoce como nivel de privilegio interno y el 3 como nivel de privilegio externo.</a:t>
            </a:r>
            <a:endParaRPr lang="es-DO" sz="1200" kern="1200" dirty="0" smtClean="0">
              <a:solidFill>
                <a:schemeClr val="tx1"/>
              </a:solidFill>
              <a:effectLst/>
              <a:latin typeface="+mn-lt"/>
              <a:ea typeface="+mn-ea"/>
              <a:cs typeface="+mn-cs"/>
            </a:endParaRPr>
          </a:p>
          <a:p>
            <a:r>
              <a:rPr lang="es-ES" sz="1200" kern="1200" dirty="0" smtClean="0">
                <a:solidFill>
                  <a:schemeClr val="tx1"/>
                </a:solidFill>
                <a:effectLst/>
                <a:latin typeface="+mn-lt"/>
                <a:ea typeface="+mn-ea"/>
                <a:cs typeface="+mn-cs"/>
              </a:rPr>
              <a:t>Cada segmento de memoria, esta </a:t>
            </a:r>
            <a:r>
              <a:rPr lang="es-ES" sz="1200" kern="1200" dirty="0" err="1" smtClean="0">
                <a:solidFill>
                  <a:schemeClr val="tx1"/>
                </a:solidFill>
                <a:effectLst/>
                <a:latin typeface="+mn-lt"/>
                <a:ea typeface="+mn-ea"/>
                <a:cs typeface="+mn-cs"/>
              </a:rPr>
              <a:t>asicuado</a:t>
            </a:r>
            <a:r>
              <a:rPr lang="es-ES" sz="1200" kern="1200" dirty="0" smtClean="0">
                <a:solidFill>
                  <a:schemeClr val="tx1"/>
                </a:solidFill>
                <a:effectLst/>
                <a:latin typeface="+mn-lt"/>
                <a:ea typeface="+mn-ea"/>
                <a:cs typeface="+mn-cs"/>
              </a:rPr>
              <a:t> a un nivel de privilegio. Este nivel de privilegio limita el acceso al segmento a los programas con privilegio suficiente.</a:t>
            </a:r>
            <a:endParaRPr lang="es-DO"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s-ES" sz="1200" kern="1200" dirty="0" smtClean="0">
                <a:solidFill>
                  <a:schemeClr val="tx1"/>
                </a:solidFill>
                <a:effectLst/>
                <a:latin typeface="+mn-lt"/>
                <a:ea typeface="+mn-ea"/>
                <a:cs typeface="+mn-cs"/>
              </a:rPr>
              <a:t>Siempre que un programa intenta acceder a otro segmento (evidentemente de su espacio virtual de direcciones), se comprueba el nivel de privilegio del segmento en el cual se accede, con el nivel de privilegio del segmento al cual queremos acceder. A un programa se le permite acceder a un segmento de datos con un nivel de privilegio igual o menor al segmento en ejecución. Un intento de ir a un nivel superior, es ilegal y provoca una "excepción" para informar del intento de violación al sistema operativo</a:t>
            </a:r>
            <a:endParaRPr lang="es-DO" sz="1200" kern="1200" dirty="0" smtClean="0">
              <a:solidFill>
                <a:schemeClr val="tx1"/>
              </a:solidFill>
              <a:effectLst/>
              <a:latin typeface="+mn-lt"/>
              <a:ea typeface="+mn-ea"/>
              <a:cs typeface="+mn-cs"/>
            </a:endParaRPr>
          </a:p>
          <a:p>
            <a:endParaRPr lang="es-DO" dirty="0"/>
          </a:p>
        </p:txBody>
      </p:sp>
      <p:sp>
        <p:nvSpPr>
          <p:cNvPr id="4" name="Slide Number Placeholder 3"/>
          <p:cNvSpPr>
            <a:spLocks noGrp="1"/>
          </p:cNvSpPr>
          <p:nvPr>
            <p:ph type="sldNum" sz="quarter" idx="10"/>
          </p:nvPr>
        </p:nvSpPr>
        <p:spPr/>
        <p:txBody>
          <a:bodyPr/>
          <a:lstStyle/>
          <a:p>
            <a:fld id="{ADCEC404-96F2-4FDC-B523-8DEBD4B7F84B}" type="slidenum">
              <a:rPr lang="es-DO" smtClean="0"/>
              <a:pPr/>
              <a:t>34</a:t>
            </a:fld>
            <a:endParaRPr lang="es-DO"/>
          </a:p>
        </p:txBody>
      </p:sp>
    </p:spTree>
    <p:extLst>
      <p:ext uri="{BB962C8B-B14F-4D97-AF65-F5344CB8AC3E}">
        <p14:creationId xmlns:p14="http://schemas.microsoft.com/office/powerpoint/2010/main" val="10205096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35</a:t>
            </a:fld>
            <a:endParaRPr lang="es-ES"/>
          </a:p>
        </p:txBody>
      </p:sp>
    </p:spTree>
    <p:extLst>
      <p:ext uri="{BB962C8B-B14F-4D97-AF65-F5344CB8AC3E}">
        <p14:creationId xmlns:p14="http://schemas.microsoft.com/office/powerpoint/2010/main" val="4026587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4</a:t>
            </a:fld>
            <a:endParaRPr lang="es-ES"/>
          </a:p>
        </p:txBody>
      </p:sp>
    </p:spTree>
    <p:extLst>
      <p:ext uri="{BB962C8B-B14F-4D97-AF65-F5344CB8AC3E}">
        <p14:creationId xmlns:p14="http://schemas.microsoft.com/office/powerpoint/2010/main" val="12220796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5</a:t>
            </a:fld>
            <a:endParaRPr lang="es-ES"/>
          </a:p>
        </p:txBody>
      </p:sp>
    </p:spTree>
    <p:extLst>
      <p:ext uri="{BB962C8B-B14F-4D97-AF65-F5344CB8AC3E}">
        <p14:creationId xmlns:p14="http://schemas.microsoft.com/office/powerpoint/2010/main" val="25841085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6</a:t>
            </a:fld>
            <a:endParaRPr lang="es-ES"/>
          </a:p>
        </p:txBody>
      </p:sp>
    </p:spTree>
    <p:extLst>
      <p:ext uri="{BB962C8B-B14F-4D97-AF65-F5344CB8AC3E}">
        <p14:creationId xmlns:p14="http://schemas.microsoft.com/office/powerpoint/2010/main" val="648084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7</a:t>
            </a:fld>
            <a:endParaRPr lang="es-ES"/>
          </a:p>
        </p:txBody>
      </p:sp>
    </p:spTree>
    <p:extLst>
      <p:ext uri="{BB962C8B-B14F-4D97-AF65-F5344CB8AC3E}">
        <p14:creationId xmlns:p14="http://schemas.microsoft.com/office/powerpoint/2010/main" val="16978456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8</a:t>
            </a:fld>
            <a:endParaRPr lang="es-ES"/>
          </a:p>
        </p:txBody>
      </p:sp>
    </p:spTree>
    <p:extLst>
      <p:ext uri="{BB962C8B-B14F-4D97-AF65-F5344CB8AC3E}">
        <p14:creationId xmlns:p14="http://schemas.microsoft.com/office/powerpoint/2010/main" val="17749890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a:p>
        </p:txBody>
      </p:sp>
      <p:sp>
        <p:nvSpPr>
          <p:cNvPr id="4" name="3 Marcador de número de diapositiva"/>
          <p:cNvSpPr>
            <a:spLocks noGrp="1"/>
          </p:cNvSpPr>
          <p:nvPr>
            <p:ph type="sldNum" sz="quarter" idx="10"/>
          </p:nvPr>
        </p:nvSpPr>
        <p:spPr/>
        <p:txBody>
          <a:bodyPr/>
          <a:lstStyle/>
          <a:p>
            <a:fld id="{84E05F2A-E1E5-4409-92EF-9AD15FA30033}" type="slidenum">
              <a:rPr lang="es-ES" smtClean="0"/>
              <a:pPr/>
              <a:t>9</a:t>
            </a:fld>
            <a:endParaRPr lang="es-ES"/>
          </a:p>
        </p:txBody>
      </p:sp>
    </p:spTree>
    <p:extLst>
      <p:ext uri="{BB962C8B-B14F-4D97-AF65-F5344CB8AC3E}">
        <p14:creationId xmlns:p14="http://schemas.microsoft.com/office/powerpoint/2010/main" val="3649669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9" name="8 Subtítulo"/>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s-ES" smtClean="0"/>
              <a:t>Haga clic para modificar el estilo de subtítulo del patrón</a:t>
            </a:r>
            <a:endParaRPr kumimoji="0" lang="en-US"/>
          </a:p>
        </p:txBody>
      </p:sp>
      <p:sp>
        <p:nvSpPr>
          <p:cNvPr id="28" name="27 Título"/>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es-ES" smtClean="0"/>
              <a:t>Haga clic para modificar el estilo de título del patrón</a:t>
            </a:r>
            <a:endParaRPr kumimoji="0" lang="en-US"/>
          </a:p>
        </p:txBody>
      </p:sp>
      <p:cxnSp>
        <p:nvCxnSpPr>
          <p:cNvPr id="8" name="7 Conector recto"/>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12 Conector recto"/>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13 Elipse"/>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14 Marcador de fecha"/>
          <p:cNvSpPr>
            <a:spLocks noGrp="1"/>
          </p:cNvSpPr>
          <p:nvPr>
            <p:ph type="dt" sz="half" idx="10"/>
          </p:nvPr>
        </p:nvSpPr>
        <p:spPr/>
        <p:txBody>
          <a:bodyPr/>
          <a:lstStyle/>
          <a:p>
            <a:fld id="{9D1B39D8-6C81-4DF9-B6A4-76C0354FC505}" type="datetimeFigureOut">
              <a:rPr lang="es-DO" smtClean="0"/>
              <a:pPr/>
              <a:t>28/11/14</a:t>
            </a:fld>
            <a:endParaRPr lang="es-DO"/>
          </a:p>
        </p:txBody>
      </p:sp>
      <p:sp>
        <p:nvSpPr>
          <p:cNvPr id="16" name="15 Marcador de número de diapositiva"/>
          <p:cNvSpPr>
            <a:spLocks noGrp="1"/>
          </p:cNvSpPr>
          <p:nvPr>
            <p:ph type="sldNum" sz="quarter" idx="11"/>
          </p:nvPr>
        </p:nvSpPr>
        <p:spPr/>
        <p:txBody>
          <a:bodyPr/>
          <a:lstStyle/>
          <a:p>
            <a:fld id="{00C8938B-8B9B-4AAA-91D1-D47CF66B94F3}" type="slidenum">
              <a:rPr lang="es-DO" smtClean="0"/>
              <a:pPr/>
              <a:t>‹#›</a:t>
            </a:fld>
            <a:endParaRPr lang="es-DO"/>
          </a:p>
        </p:txBody>
      </p:sp>
      <p:sp>
        <p:nvSpPr>
          <p:cNvPr id="17" name="16 Marcador de pie de página"/>
          <p:cNvSpPr>
            <a:spLocks noGrp="1"/>
          </p:cNvSpPr>
          <p:nvPr>
            <p:ph type="ftr" sz="quarter" idx="12"/>
          </p:nvPr>
        </p:nvSpPr>
        <p:spPr/>
        <p:txBody>
          <a:bodyPr/>
          <a:lstStyle/>
          <a:p>
            <a:endParaRPr lang="es-DO"/>
          </a:p>
        </p:txBody>
      </p:sp>
    </p:spTree>
  </p:cSld>
  <p:clrMapOvr>
    <a:masterClrMapping/>
  </p:clrMapOvr>
  <p:transition>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smtClean="0"/>
              <a:t>Haga clic para modificar el estilo de título del patrón</a:t>
            </a:r>
            <a:endParaRPr kumimoji="0" lang="en-US"/>
          </a:p>
        </p:txBody>
      </p:sp>
      <p:sp>
        <p:nvSpPr>
          <p:cNvPr id="3" name="2 Marcador de texto vertical"/>
          <p:cNvSpPr>
            <a:spLocks noGrp="1"/>
          </p:cNvSpPr>
          <p:nvPr>
            <p:ph type="body" orient="vert" idx="1"/>
          </p:nvPr>
        </p:nvSpPr>
        <p:spPr/>
        <p:txBody>
          <a:bodyPr vert="eaVert"/>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fecha"/>
          <p:cNvSpPr>
            <a:spLocks noGrp="1"/>
          </p:cNvSpPr>
          <p:nvPr>
            <p:ph type="dt" sz="half" idx="10"/>
          </p:nvPr>
        </p:nvSpPr>
        <p:spPr/>
        <p:txBody>
          <a:bodyPr/>
          <a:lstStyle/>
          <a:p>
            <a:fld id="{9D1B39D8-6C81-4DF9-B6A4-76C0354FC505}" type="datetimeFigureOut">
              <a:rPr lang="es-DO" smtClean="0"/>
              <a:pPr/>
              <a:t>28/11/14</a:t>
            </a:fld>
            <a:endParaRPr lang="es-DO"/>
          </a:p>
        </p:txBody>
      </p:sp>
      <p:sp>
        <p:nvSpPr>
          <p:cNvPr id="5" name="4 Marcador de pie de página"/>
          <p:cNvSpPr>
            <a:spLocks noGrp="1"/>
          </p:cNvSpPr>
          <p:nvPr>
            <p:ph type="ftr" sz="quarter" idx="11"/>
          </p:nvPr>
        </p:nvSpPr>
        <p:spPr/>
        <p:txBody>
          <a:bodyPr/>
          <a:lstStyle/>
          <a:p>
            <a:endParaRPr lang="es-DO"/>
          </a:p>
        </p:txBody>
      </p:sp>
      <p:sp>
        <p:nvSpPr>
          <p:cNvPr id="6" name="5 Marcador de número de diapositiva"/>
          <p:cNvSpPr>
            <a:spLocks noGrp="1"/>
          </p:cNvSpPr>
          <p:nvPr>
            <p:ph type="sldNum" sz="quarter" idx="12"/>
          </p:nvPr>
        </p:nvSpPr>
        <p:spPr/>
        <p:txBody>
          <a:bodyPr/>
          <a:lstStyle/>
          <a:p>
            <a:fld id="{00C8938B-8B9B-4AAA-91D1-D47CF66B94F3}" type="slidenum">
              <a:rPr lang="es-DO" smtClean="0"/>
              <a:pPr/>
              <a:t>‹#›</a:t>
            </a:fld>
            <a:endParaRPr lang="es-DO"/>
          </a:p>
        </p:txBody>
      </p:sp>
    </p:spTree>
  </p:cSld>
  <p:clrMapOvr>
    <a:masterClrMapping/>
  </p:clrMapOvr>
  <p:transition>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kumimoji="0" lang="es-ES" smtClean="0"/>
              <a:t>Haga clic para modificar el estilo de título del patrón</a:t>
            </a:r>
            <a:endParaRPr kumimoji="0" lang="en-US"/>
          </a:p>
        </p:txBody>
      </p:sp>
      <p:sp>
        <p:nvSpPr>
          <p:cNvPr id="3" name="2 Marcador de texto vertical"/>
          <p:cNvSpPr>
            <a:spLocks noGrp="1"/>
          </p:cNvSpPr>
          <p:nvPr>
            <p:ph type="body" orient="vert" idx="1"/>
          </p:nvPr>
        </p:nvSpPr>
        <p:spPr>
          <a:xfrm>
            <a:off x="457200" y="274638"/>
            <a:ext cx="6019800" cy="5851525"/>
          </a:xfrm>
        </p:spPr>
        <p:txBody>
          <a:bodyPr vert="eaVert"/>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fecha"/>
          <p:cNvSpPr>
            <a:spLocks noGrp="1"/>
          </p:cNvSpPr>
          <p:nvPr>
            <p:ph type="dt" sz="half" idx="10"/>
          </p:nvPr>
        </p:nvSpPr>
        <p:spPr/>
        <p:txBody>
          <a:bodyPr/>
          <a:lstStyle/>
          <a:p>
            <a:fld id="{9D1B39D8-6C81-4DF9-B6A4-76C0354FC505}" type="datetimeFigureOut">
              <a:rPr lang="es-DO" smtClean="0"/>
              <a:pPr/>
              <a:t>28/11/14</a:t>
            </a:fld>
            <a:endParaRPr lang="es-DO"/>
          </a:p>
        </p:txBody>
      </p:sp>
      <p:sp>
        <p:nvSpPr>
          <p:cNvPr id="5" name="4 Marcador de pie de página"/>
          <p:cNvSpPr>
            <a:spLocks noGrp="1"/>
          </p:cNvSpPr>
          <p:nvPr>
            <p:ph type="ftr" sz="quarter" idx="11"/>
          </p:nvPr>
        </p:nvSpPr>
        <p:spPr/>
        <p:txBody>
          <a:bodyPr/>
          <a:lstStyle/>
          <a:p>
            <a:endParaRPr lang="es-DO"/>
          </a:p>
        </p:txBody>
      </p:sp>
      <p:sp>
        <p:nvSpPr>
          <p:cNvPr id="6" name="5 Marcador de número de diapositiva"/>
          <p:cNvSpPr>
            <a:spLocks noGrp="1"/>
          </p:cNvSpPr>
          <p:nvPr>
            <p:ph type="sldNum" sz="quarter" idx="12"/>
          </p:nvPr>
        </p:nvSpPr>
        <p:spPr/>
        <p:txBody>
          <a:bodyPr/>
          <a:lstStyle/>
          <a:p>
            <a:fld id="{00C8938B-8B9B-4AAA-91D1-D47CF66B94F3}" type="slidenum">
              <a:rPr lang="es-DO" smtClean="0"/>
              <a:pPr/>
              <a:t>‹#›</a:t>
            </a:fld>
            <a:endParaRPr lang="es-DO"/>
          </a:p>
        </p:txBody>
      </p:sp>
    </p:spTree>
  </p:cSld>
  <p:clrMapOvr>
    <a:masterClrMapping/>
  </p:clrMapOvr>
  <p:transition>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9" name="8 Marcador de contenido"/>
          <p:cNvSpPr>
            <a:spLocks noGrp="1"/>
          </p:cNvSpPr>
          <p:nvPr>
            <p:ph idx="1"/>
          </p:nvPr>
        </p:nvSpPr>
        <p:spPr>
          <a:xfrm>
            <a:off x="457200" y="1524000"/>
            <a:ext cx="8229600" cy="4572000"/>
          </a:xfrm>
        </p:spPr>
        <p:txBody>
          <a:body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14" name="13 Marcador de fecha"/>
          <p:cNvSpPr>
            <a:spLocks noGrp="1"/>
          </p:cNvSpPr>
          <p:nvPr>
            <p:ph type="dt" sz="half" idx="14"/>
          </p:nvPr>
        </p:nvSpPr>
        <p:spPr/>
        <p:txBody>
          <a:bodyPr/>
          <a:lstStyle/>
          <a:p>
            <a:fld id="{9D1B39D8-6C81-4DF9-B6A4-76C0354FC505}" type="datetimeFigureOut">
              <a:rPr lang="es-DO" smtClean="0"/>
              <a:pPr/>
              <a:t>28/11/14</a:t>
            </a:fld>
            <a:endParaRPr lang="es-DO"/>
          </a:p>
        </p:txBody>
      </p:sp>
      <p:sp>
        <p:nvSpPr>
          <p:cNvPr id="15" name="14 Marcador de número de diapositiva"/>
          <p:cNvSpPr>
            <a:spLocks noGrp="1"/>
          </p:cNvSpPr>
          <p:nvPr>
            <p:ph type="sldNum" sz="quarter" idx="15"/>
          </p:nvPr>
        </p:nvSpPr>
        <p:spPr/>
        <p:txBody>
          <a:bodyPr/>
          <a:lstStyle>
            <a:lvl1pPr algn="ctr">
              <a:defRPr/>
            </a:lvl1pPr>
          </a:lstStyle>
          <a:p>
            <a:fld id="{00C8938B-8B9B-4AAA-91D1-D47CF66B94F3}" type="slidenum">
              <a:rPr lang="es-DO" smtClean="0"/>
              <a:pPr/>
              <a:t>‹#›</a:t>
            </a:fld>
            <a:endParaRPr lang="es-DO"/>
          </a:p>
        </p:txBody>
      </p:sp>
      <p:sp>
        <p:nvSpPr>
          <p:cNvPr id="16" name="15 Marcador de pie de página"/>
          <p:cNvSpPr>
            <a:spLocks noGrp="1"/>
          </p:cNvSpPr>
          <p:nvPr>
            <p:ph type="ftr" sz="quarter" idx="16"/>
          </p:nvPr>
        </p:nvSpPr>
        <p:spPr/>
        <p:txBody>
          <a:bodyPr/>
          <a:lstStyle/>
          <a:p>
            <a:endParaRPr lang="es-DO"/>
          </a:p>
        </p:txBody>
      </p:sp>
      <p:sp>
        <p:nvSpPr>
          <p:cNvPr id="17" name="16 Título"/>
          <p:cNvSpPr>
            <a:spLocks noGrp="1"/>
          </p:cNvSpPr>
          <p:nvPr>
            <p:ph type="title"/>
          </p:nvPr>
        </p:nvSpPr>
        <p:spPr/>
        <p:txBody>
          <a:bodyPr rtlCol="0" anchor="b" anchorCtr="0"/>
          <a:lstStyle/>
          <a:p>
            <a:r>
              <a:rPr kumimoji="0" lang="es-ES" smtClean="0"/>
              <a:t>Haga clic para modificar el estilo de título del patrón</a:t>
            </a:r>
            <a:endParaRPr kumimoji="0" lang="en-US"/>
          </a:p>
        </p:txBody>
      </p:sp>
    </p:spTree>
  </p:cSld>
  <p:clrMapOvr>
    <a:masterClrMapping/>
  </p:clrMapOvr>
  <p:transition>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4" name="3 Marcador de fecha"/>
          <p:cNvSpPr>
            <a:spLocks noGrp="1"/>
          </p:cNvSpPr>
          <p:nvPr>
            <p:ph type="dt" sz="half" idx="10"/>
          </p:nvPr>
        </p:nvSpPr>
        <p:spPr/>
        <p:txBody>
          <a:bodyPr/>
          <a:lstStyle/>
          <a:p>
            <a:fld id="{9D1B39D8-6C81-4DF9-B6A4-76C0354FC505}" type="datetimeFigureOut">
              <a:rPr lang="es-DO" smtClean="0"/>
              <a:pPr/>
              <a:t>28/11/14</a:t>
            </a:fld>
            <a:endParaRPr lang="es-DO"/>
          </a:p>
        </p:txBody>
      </p:sp>
      <p:sp>
        <p:nvSpPr>
          <p:cNvPr id="5" name="4 Marcador de pie de página"/>
          <p:cNvSpPr>
            <a:spLocks noGrp="1"/>
          </p:cNvSpPr>
          <p:nvPr>
            <p:ph type="ftr" sz="quarter" idx="11"/>
          </p:nvPr>
        </p:nvSpPr>
        <p:spPr/>
        <p:txBody>
          <a:bodyPr/>
          <a:lstStyle/>
          <a:p>
            <a:endParaRPr lang="es-DO"/>
          </a:p>
        </p:txBody>
      </p:sp>
      <p:sp>
        <p:nvSpPr>
          <p:cNvPr id="6" name="5 Marcador de número de diapositiva"/>
          <p:cNvSpPr>
            <a:spLocks noGrp="1"/>
          </p:cNvSpPr>
          <p:nvPr>
            <p:ph type="sldNum" sz="quarter" idx="12"/>
          </p:nvPr>
        </p:nvSpPr>
        <p:spPr/>
        <p:txBody>
          <a:bodyPr/>
          <a:lstStyle/>
          <a:p>
            <a:fld id="{00C8938B-8B9B-4AAA-91D1-D47CF66B94F3}" type="slidenum">
              <a:rPr lang="es-DO" smtClean="0"/>
              <a:pPr/>
              <a:t>‹#›</a:t>
            </a:fld>
            <a:endParaRPr lang="es-DO"/>
          </a:p>
        </p:txBody>
      </p:sp>
      <p:sp>
        <p:nvSpPr>
          <p:cNvPr id="2" name="1 Título"/>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es-ES" smtClean="0"/>
              <a:t>Haga clic para modificar el estilo de título del patrón</a:t>
            </a:r>
            <a:endParaRPr kumimoji="0" lang="en-US"/>
          </a:p>
        </p:txBody>
      </p:sp>
      <p:sp>
        <p:nvSpPr>
          <p:cNvPr id="3" name="2 Marcador de texto"/>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s-ES" smtClean="0"/>
              <a:t>Haga clic para modificar el estilo de texto del patrón</a:t>
            </a:r>
          </a:p>
        </p:txBody>
      </p:sp>
      <p:cxnSp>
        <p:nvCxnSpPr>
          <p:cNvPr id="7" name="6 Conector recto"/>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transition>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5" name="4 Marcador de fecha"/>
          <p:cNvSpPr>
            <a:spLocks noGrp="1"/>
          </p:cNvSpPr>
          <p:nvPr>
            <p:ph type="dt" sz="half" idx="10"/>
          </p:nvPr>
        </p:nvSpPr>
        <p:spPr/>
        <p:txBody>
          <a:bodyPr/>
          <a:lstStyle/>
          <a:p>
            <a:fld id="{9D1B39D8-6C81-4DF9-B6A4-76C0354FC505}" type="datetimeFigureOut">
              <a:rPr lang="es-DO" smtClean="0"/>
              <a:pPr/>
              <a:t>28/11/14</a:t>
            </a:fld>
            <a:endParaRPr lang="es-DO"/>
          </a:p>
        </p:txBody>
      </p:sp>
      <p:sp>
        <p:nvSpPr>
          <p:cNvPr id="6" name="5 Marcador de pie de página"/>
          <p:cNvSpPr>
            <a:spLocks noGrp="1"/>
          </p:cNvSpPr>
          <p:nvPr>
            <p:ph type="ftr" sz="quarter" idx="11"/>
          </p:nvPr>
        </p:nvSpPr>
        <p:spPr/>
        <p:txBody>
          <a:bodyPr/>
          <a:lstStyle/>
          <a:p>
            <a:endParaRPr lang="es-DO"/>
          </a:p>
        </p:txBody>
      </p:sp>
      <p:sp>
        <p:nvSpPr>
          <p:cNvPr id="7" name="6 Marcador de número de diapositiva"/>
          <p:cNvSpPr>
            <a:spLocks noGrp="1"/>
          </p:cNvSpPr>
          <p:nvPr>
            <p:ph type="sldNum" sz="quarter" idx="12"/>
          </p:nvPr>
        </p:nvSpPr>
        <p:spPr/>
        <p:txBody>
          <a:bodyPr/>
          <a:lstStyle/>
          <a:p>
            <a:fld id="{00C8938B-8B9B-4AAA-91D1-D47CF66B94F3}" type="slidenum">
              <a:rPr lang="es-DO" smtClean="0"/>
              <a:pPr/>
              <a:t>‹#›</a:t>
            </a:fld>
            <a:endParaRPr lang="es-DO"/>
          </a:p>
        </p:txBody>
      </p:sp>
      <p:sp>
        <p:nvSpPr>
          <p:cNvPr id="2" name="1 Título"/>
          <p:cNvSpPr>
            <a:spLocks noGrp="1"/>
          </p:cNvSpPr>
          <p:nvPr>
            <p:ph type="title"/>
          </p:nvPr>
        </p:nvSpPr>
        <p:spPr/>
        <p:txBody>
          <a:bodyPr/>
          <a:lstStyle/>
          <a:p>
            <a:r>
              <a:rPr kumimoji="0" lang="es-ES" smtClean="0"/>
              <a:t>Haga clic para modificar el estilo de título del patrón</a:t>
            </a:r>
            <a:endParaRPr kumimoji="0" lang="en-US"/>
          </a:p>
        </p:txBody>
      </p:sp>
      <p:sp>
        <p:nvSpPr>
          <p:cNvPr id="11" name="10 Marcador de contenido"/>
          <p:cNvSpPr>
            <a:spLocks noGrp="1"/>
          </p:cNvSpPr>
          <p:nvPr>
            <p:ph sz="half" idx="1"/>
          </p:nvPr>
        </p:nvSpPr>
        <p:spPr>
          <a:xfrm>
            <a:off x="457200" y="1524000"/>
            <a:ext cx="4059936" cy="4572000"/>
          </a:xfrm>
        </p:spPr>
        <p:txBody>
          <a:body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13" name="12 Marcador de contenido"/>
          <p:cNvSpPr>
            <a:spLocks noGrp="1"/>
          </p:cNvSpPr>
          <p:nvPr>
            <p:ph sz="half" idx="2"/>
          </p:nvPr>
        </p:nvSpPr>
        <p:spPr>
          <a:xfrm>
            <a:off x="4648200" y="1524000"/>
            <a:ext cx="4059936" cy="4572000"/>
          </a:xfrm>
        </p:spPr>
        <p:txBody>
          <a:body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Tree>
  </p:cSld>
  <p:clrMapOvr>
    <a:masterClrMapping/>
  </p:clrMapOvr>
  <p:transition>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9" name="8 Marcador de número de diapositiva"/>
          <p:cNvSpPr>
            <a:spLocks noGrp="1"/>
          </p:cNvSpPr>
          <p:nvPr>
            <p:ph type="sldNum" sz="quarter" idx="12"/>
          </p:nvPr>
        </p:nvSpPr>
        <p:spPr/>
        <p:txBody>
          <a:bodyPr/>
          <a:lstStyle/>
          <a:p>
            <a:fld id="{00C8938B-8B9B-4AAA-91D1-D47CF66B94F3}" type="slidenum">
              <a:rPr lang="es-DO" smtClean="0"/>
              <a:pPr/>
              <a:t>‹#›</a:t>
            </a:fld>
            <a:endParaRPr lang="es-DO"/>
          </a:p>
        </p:txBody>
      </p:sp>
      <p:sp>
        <p:nvSpPr>
          <p:cNvPr id="8" name="7 Marcador de pie de página"/>
          <p:cNvSpPr>
            <a:spLocks noGrp="1"/>
          </p:cNvSpPr>
          <p:nvPr>
            <p:ph type="ftr" sz="quarter" idx="11"/>
          </p:nvPr>
        </p:nvSpPr>
        <p:spPr/>
        <p:txBody>
          <a:bodyPr/>
          <a:lstStyle/>
          <a:p>
            <a:endParaRPr lang="es-DO"/>
          </a:p>
        </p:txBody>
      </p:sp>
      <p:sp>
        <p:nvSpPr>
          <p:cNvPr id="7" name="6 Marcador de fecha"/>
          <p:cNvSpPr>
            <a:spLocks noGrp="1"/>
          </p:cNvSpPr>
          <p:nvPr>
            <p:ph type="dt" sz="half" idx="10"/>
          </p:nvPr>
        </p:nvSpPr>
        <p:spPr/>
        <p:txBody>
          <a:bodyPr/>
          <a:lstStyle/>
          <a:p>
            <a:fld id="{9D1B39D8-6C81-4DF9-B6A4-76C0354FC505}" type="datetimeFigureOut">
              <a:rPr lang="es-DO" smtClean="0"/>
              <a:pPr/>
              <a:t>28/11/14</a:t>
            </a:fld>
            <a:endParaRPr lang="es-DO"/>
          </a:p>
        </p:txBody>
      </p:sp>
      <p:sp>
        <p:nvSpPr>
          <p:cNvPr id="3" name="2 Marcador de texto"/>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s-ES" smtClean="0"/>
              <a:t>Haga clic para modificar el estilo de texto del patrón</a:t>
            </a:r>
          </a:p>
        </p:txBody>
      </p:sp>
      <p:sp>
        <p:nvSpPr>
          <p:cNvPr id="32" name="31 Marcador de contenido"/>
          <p:cNvSpPr>
            <a:spLocks noGrp="1"/>
          </p:cNvSpPr>
          <p:nvPr>
            <p:ph sz="half" idx="2"/>
          </p:nvPr>
        </p:nvSpPr>
        <p:spPr>
          <a:xfrm>
            <a:off x="457200" y="2201896"/>
            <a:ext cx="4038600" cy="3913632"/>
          </a:xfrm>
        </p:spPr>
        <p:txBody>
          <a:body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34" name="33 Marcador de contenido"/>
          <p:cNvSpPr>
            <a:spLocks noGrp="1"/>
          </p:cNvSpPr>
          <p:nvPr>
            <p:ph sz="quarter" idx="4"/>
          </p:nvPr>
        </p:nvSpPr>
        <p:spPr>
          <a:xfrm>
            <a:off x="4649788" y="2201896"/>
            <a:ext cx="4038600" cy="3913632"/>
          </a:xfrm>
        </p:spPr>
        <p:txBody>
          <a:body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2" name="1 Título"/>
          <p:cNvSpPr>
            <a:spLocks noGrp="1"/>
          </p:cNvSpPr>
          <p:nvPr>
            <p:ph type="title"/>
          </p:nvPr>
        </p:nvSpPr>
        <p:spPr>
          <a:xfrm>
            <a:off x="457200" y="155448"/>
            <a:ext cx="8229600" cy="1143000"/>
          </a:xfrm>
        </p:spPr>
        <p:txBody>
          <a:bodyPr anchor="b" anchorCtr="0"/>
          <a:lstStyle>
            <a:lvl1pPr>
              <a:defRPr/>
            </a:lvl1pPr>
          </a:lstStyle>
          <a:p>
            <a:r>
              <a:rPr kumimoji="0" lang="es-ES" smtClean="0"/>
              <a:t>Haga clic para modificar el estilo de título del patrón</a:t>
            </a:r>
            <a:endParaRPr kumimoji="0" lang="en-US"/>
          </a:p>
        </p:txBody>
      </p:sp>
      <p:sp>
        <p:nvSpPr>
          <p:cNvPr id="12" name="11 Marcador de texto"/>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s-ES" smtClean="0"/>
              <a:t>Haga clic para modificar el estilo de texto del patrón</a:t>
            </a:r>
          </a:p>
        </p:txBody>
      </p:sp>
      <p:cxnSp>
        <p:nvCxnSpPr>
          <p:cNvPr id="10" name="9 Conector recto"/>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16 Conector recto"/>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transition>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3" name="2 Marcador de fecha"/>
          <p:cNvSpPr>
            <a:spLocks noGrp="1"/>
          </p:cNvSpPr>
          <p:nvPr>
            <p:ph type="dt" sz="half" idx="10"/>
          </p:nvPr>
        </p:nvSpPr>
        <p:spPr/>
        <p:txBody>
          <a:bodyPr/>
          <a:lstStyle/>
          <a:p>
            <a:fld id="{9D1B39D8-6C81-4DF9-B6A4-76C0354FC505}" type="datetimeFigureOut">
              <a:rPr lang="es-DO" smtClean="0"/>
              <a:pPr/>
              <a:t>28/11/14</a:t>
            </a:fld>
            <a:endParaRPr lang="es-DO"/>
          </a:p>
        </p:txBody>
      </p:sp>
      <p:sp>
        <p:nvSpPr>
          <p:cNvPr id="4" name="3 Marcador de pie de página"/>
          <p:cNvSpPr>
            <a:spLocks noGrp="1"/>
          </p:cNvSpPr>
          <p:nvPr>
            <p:ph type="ftr" sz="quarter" idx="11"/>
          </p:nvPr>
        </p:nvSpPr>
        <p:spPr/>
        <p:txBody>
          <a:bodyPr/>
          <a:lstStyle/>
          <a:p>
            <a:endParaRPr lang="es-DO"/>
          </a:p>
        </p:txBody>
      </p:sp>
      <p:sp>
        <p:nvSpPr>
          <p:cNvPr id="5" name="4 Marcador de número de diapositiva"/>
          <p:cNvSpPr>
            <a:spLocks noGrp="1"/>
          </p:cNvSpPr>
          <p:nvPr>
            <p:ph type="sldNum" sz="quarter" idx="12"/>
          </p:nvPr>
        </p:nvSpPr>
        <p:spPr/>
        <p:txBody>
          <a:bodyPr/>
          <a:lstStyle/>
          <a:p>
            <a:fld id="{00C8938B-8B9B-4AAA-91D1-D47CF66B94F3}" type="slidenum">
              <a:rPr lang="es-DO" smtClean="0"/>
              <a:pPr/>
              <a:t>‹#›</a:t>
            </a:fld>
            <a:endParaRPr lang="es-DO"/>
          </a:p>
        </p:txBody>
      </p:sp>
      <p:sp>
        <p:nvSpPr>
          <p:cNvPr id="2" name="1 Título"/>
          <p:cNvSpPr>
            <a:spLocks noGrp="1"/>
          </p:cNvSpPr>
          <p:nvPr>
            <p:ph type="title"/>
          </p:nvPr>
        </p:nvSpPr>
        <p:spPr/>
        <p:txBody>
          <a:bodyPr/>
          <a:lstStyle/>
          <a:p>
            <a:r>
              <a:rPr kumimoji="0" lang="es-ES" smtClean="0"/>
              <a:t>Haga clic para modificar el estilo de título del patrón</a:t>
            </a:r>
            <a:endParaRPr kumimoji="0" lang="en-US"/>
          </a:p>
        </p:txBody>
      </p:sp>
    </p:spTree>
  </p:cSld>
  <p:clrMapOvr>
    <a:masterClrMapping/>
  </p:clrMapOvr>
  <p:transition>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9D1B39D8-6C81-4DF9-B6A4-76C0354FC505}" type="datetimeFigureOut">
              <a:rPr lang="es-DO" smtClean="0"/>
              <a:pPr/>
              <a:t>28/11/14</a:t>
            </a:fld>
            <a:endParaRPr lang="es-DO"/>
          </a:p>
        </p:txBody>
      </p:sp>
      <p:sp>
        <p:nvSpPr>
          <p:cNvPr id="3" name="2 Marcador de pie de página"/>
          <p:cNvSpPr>
            <a:spLocks noGrp="1"/>
          </p:cNvSpPr>
          <p:nvPr>
            <p:ph type="ftr" sz="quarter" idx="11"/>
          </p:nvPr>
        </p:nvSpPr>
        <p:spPr/>
        <p:txBody>
          <a:bodyPr/>
          <a:lstStyle/>
          <a:p>
            <a:endParaRPr lang="es-DO"/>
          </a:p>
        </p:txBody>
      </p:sp>
      <p:sp>
        <p:nvSpPr>
          <p:cNvPr id="4" name="3 Marcador de número de diapositiva"/>
          <p:cNvSpPr>
            <a:spLocks noGrp="1"/>
          </p:cNvSpPr>
          <p:nvPr>
            <p:ph type="sldNum" sz="quarter" idx="12"/>
          </p:nvPr>
        </p:nvSpPr>
        <p:spPr/>
        <p:txBody>
          <a:bodyPr/>
          <a:lstStyle/>
          <a:p>
            <a:fld id="{00C8938B-8B9B-4AAA-91D1-D47CF66B94F3}" type="slidenum">
              <a:rPr lang="es-DO" smtClean="0"/>
              <a:pPr/>
              <a:t>‹#›</a:t>
            </a:fld>
            <a:endParaRPr lang="es-DO"/>
          </a:p>
        </p:txBody>
      </p:sp>
    </p:spTree>
  </p:cSld>
  <p:clrMapOvr>
    <a:masterClrMapping/>
  </p:clrMapOvr>
  <p:transition>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29" name="28 Marcador de contenido"/>
          <p:cNvSpPr>
            <a:spLocks noGrp="1"/>
          </p:cNvSpPr>
          <p:nvPr>
            <p:ph sz="quarter" idx="1"/>
          </p:nvPr>
        </p:nvSpPr>
        <p:spPr>
          <a:xfrm>
            <a:off x="457200" y="457200"/>
            <a:ext cx="6248400" cy="5715000"/>
          </a:xfrm>
        </p:spPr>
        <p:txBody>
          <a:body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3" name="2 Marcador de texto"/>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s-ES" smtClean="0"/>
              <a:t>Haga clic para modificar el estilo de texto del patrón</a:t>
            </a:r>
          </a:p>
        </p:txBody>
      </p:sp>
      <p:sp>
        <p:nvSpPr>
          <p:cNvPr id="31" name="30 Título"/>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s-ES" smtClean="0"/>
              <a:t>Haga clic para modificar el estilo de título del patrón</a:t>
            </a:r>
            <a:endParaRPr kumimoji="0" lang="en-US"/>
          </a:p>
        </p:txBody>
      </p:sp>
      <p:sp>
        <p:nvSpPr>
          <p:cNvPr id="8" name="7 Marcador de fecha"/>
          <p:cNvSpPr>
            <a:spLocks noGrp="1"/>
          </p:cNvSpPr>
          <p:nvPr>
            <p:ph type="dt" sz="half" idx="14"/>
          </p:nvPr>
        </p:nvSpPr>
        <p:spPr/>
        <p:txBody>
          <a:bodyPr/>
          <a:lstStyle/>
          <a:p>
            <a:fld id="{9D1B39D8-6C81-4DF9-B6A4-76C0354FC505}" type="datetimeFigureOut">
              <a:rPr lang="es-DO" smtClean="0"/>
              <a:pPr/>
              <a:t>28/11/14</a:t>
            </a:fld>
            <a:endParaRPr lang="es-DO"/>
          </a:p>
        </p:txBody>
      </p:sp>
      <p:sp>
        <p:nvSpPr>
          <p:cNvPr id="9" name="8 Marcador de número de diapositiva"/>
          <p:cNvSpPr>
            <a:spLocks noGrp="1"/>
          </p:cNvSpPr>
          <p:nvPr>
            <p:ph type="sldNum" sz="quarter" idx="15"/>
          </p:nvPr>
        </p:nvSpPr>
        <p:spPr/>
        <p:txBody>
          <a:bodyPr/>
          <a:lstStyle/>
          <a:p>
            <a:fld id="{00C8938B-8B9B-4AAA-91D1-D47CF66B94F3}" type="slidenum">
              <a:rPr lang="es-DO" smtClean="0"/>
              <a:pPr/>
              <a:t>‹#›</a:t>
            </a:fld>
            <a:endParaRPr lang="es-DO"/>
          </a:p>
        </p:txBody>
      </p:sp>
      <p:sp>
        <p:nvSpPr>
          <p:cNvPr id="10" name="9 Marcador de pie de página"/>
          <p:cNvSpPr>
            <a:spLocks noGrp="1"/>
          </p:cNvSpPr>
          <p:nvPr>
            <p:ph type="ftr" sz="quarter" idx="16"/>
          </p:nvPr>
        </p:nvSpPr>
        <p:spPr/>
        <p:txBody>
          <a:bodyPr/>
          <a:lstStyle/>
          <a:p>
            <a:endParaRPr lang="es-DO"/>
          </a:p>
        </p:txBody>
      </p:sp>
    </p:spTree>
  </p:cSld>
  <p:clrMapOvr>
    <a:masterClrMapping/>
  </p:clrMapOvr>
  <p:transition>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s-ES" smtClean="0"/>
              <a:t>Haga clic para modificar el estilo de título del patrón</a:t>
            </a:r>
            <a:endParaRPr kumimoji="0" lang="en-US"/>
          </a:p>
        </p:txBody>
      </p:sp>
      <p:sp>
        <p:nvSpPr>
          <p:cNvPr id="3" name="2 Marcador de posición de imagen"/>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es-ES" smtClean="0"/>
              <a:t>Haga clic en el icono para agregar una imagen</a:t>
            </a:r>
            <a:endParaRPr kumimoji="0" lang="en-US"/>
          </a:p>
        </p:txBody>
      </p:sp>
      <p:sp>
        <p:nvSpPr>
          <p:cNvPr id="4" name="3 Marcador de texto"/>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es-ES" smtClean="0"/>
              <a:t>Haga clic para modificar el estilo de texto del patrón</a:t>
            </a:r>
          </a:p>
        </p:txBody>
      </p:sp>
      <p:sp>
        <p:nvSpPr>
          <p:cNvPr id="8" name="7 Marcador de fecha"/>
          <p:cNvSpPr>
            <a:spLocks noGrp="1"/>
          </p:cNvSpPr>
          <p:nvPr>
            <p:ph type="dt" sz="half" idx="10"/>
          </p:nvPr>
        </p:nvSpPr>
        <p:spPr/>
        <p:txBody>
          <a:bodyPr/>
          <a:lstStyle/>
          <a:p>
            <a:fld id="{9D1B39D8-6C81-4DF9-B6A4-76C0354FC505}" type="datetimeFigureOut">
              <a:rPr lang="es-DO" smtClean="0"/>
              <a:pPr/>
              <a:t>28/11/14</a:t>
            </a:fld>
            <a:endParaRPr lang="es-DO"/>
          </a:p>
        </p:txBody>
      </p:sp>
      <p:sp>
        <p:nvSpPr>
          <p:cNvPr id="9" name="8 Marcador de número de diapositiva"/>
          <p:cNvSpPr>
            <a:spLocks noGrp="1"/>
          </p:cNvSpPr>
          <p:nvPr>
            <p:ph type="sldNum" sz="quarter" idx="11"/>
          </p:nvPr>
        </p:nvSpPr>
        <p:spPr/>
        <p:txBody>
          <a:bodyPr/>
          <a:lstStyle/>
          <a:p>
            <a:fld id="{00C8938B-8B9B-4AAA-91D1-D47CF66B94F3}" type="slidenum">
              <a:rPr lang="es-DO" smtClean="0"/>
              <a:pPr/>
              <a:t>‹#›</a:t>
            </a:fld>
            <a:endParaRPr lang="es-DO"/>
          </a:p>
        </p:txBody>
      </p:sp>
      <p:sp>
        <p:nvSpPr>
          <p:cNvPr id="10" name="9 Marcador de pie de página"/>
          <p:cNvSpPr>
            <a:spLocks noGrp="1"/>
          </p:cNvSpPr>
          <p:nvPr>
            <p:ph type="ftr" sz="quarter" idx="12"/>
          </p:nvPr>
        </p:nvSpPr>
        <p:spPr/>
        <p:txBody>
          <a:bodyPr/>
          <a:lstStyle/>
          <a:p>
            <a:endParaRPr lang="es-DO"/>
          </a:p>
        </p:txBody>
      </p:sp>
    </p:spTree>
  </p:cSld>
  <p:clrMapOvr>
    <a:masterClrMapping/>
  </p:clrMapOvr>
  <p:transition>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8 Marcador de texto"/>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es-ES" smtClean="0"/>
              <a:t>Haga clic para modificar el estilo de texto del patrón</a:t>
            </a:r>
          </a:p>
          <a:p>
            <a:pPr lvl="1" eaLnBrk="1" latinLnBrk="0" hangingPunct="1"/>
            <a:r>
              <a:rPr kumimoji="0" lang="es-ES" smtClean="0"/>
              <a:t>Segundo nivel</a:t>
            </a:r>
          </a:p>
          <a:p>
            <a:pPr lvl="2" eaLnBrk="1" latinLnBrk="0" hangingPunct="1"/>
            <a:r>
              <a:rPr kumimoji="0" lang="es-ES" smtClean="0"/>
              <a:t>Tercer nivel</a:t>
            </a:r>
          </a:p>
          <a:p>
            <a:pPr lvl="3" eaLnBrk="1" latinLnBrk="0" hangingPunct="1"/>
            <a:r>
              <a:rPr kumimoji="0" lang="es-ES" smtClean="0"/>
              <a:t>Cuarto nivel</a:t>
            </a:r>
          </a:p>
          <a:p>
            <a:pPr lvl="4" eaLnBrk="1" latinLnBrk="0" hangingPunct="1"/>
            <a:r>
              <a:rPr kumimoji="0" lang="es-ES" smtClean="0"/>
              <a:t>Quinto nivel</a:t>
            </a:r>
            <a:endParaRPr kumimoji="0" lang="en-US"/>
          </a:p>
        </p:txBody>
      </p:sp>
      <p:sp>
        <p:nvSpPr>
          <p:cNvPr id="24" name="23 Marcador de fecha"/>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fld id="{9D1B39D8-6C81-4DF9-B6A4-76C0354FC505}" type="datetimeFigureOut">
              <a:rPr lang="es-DO" smtClean="0"/>
              <a:pPr/>
              <a:t>28/11/14</a:t>
            </a:fld>
            <a:endParaRPr lang="es-DO"/>
          </a:p>
        </p:txBody>
      </p:sp>
      <p:sp>
        <p:nvSpPr>
          <p:cNvPr id="10" name="9 Marcador de pie de página"/>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endParaRPr lang="es-DO"/>
          </a:p>
        </p:txBody>
      </p:sp>
      <p:sp>
        <p:nvSpPr>
          <p:cNvPr id="22" name="21 Marcador de número de diapositiva"/>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00C8938B-8B9B-4AAA-91D1-D47CF66B94F3}" type="slidenum">
              <a:rPr lang="es-DO" smtClean="0"/>
              <a:pPr/>
              <a:t>‹#›</a:t>
            </a:fld>
            <a:endParaRPr lang="es-DO"/>
          </a:p>
        </p:txBody>
      </p:sp>
      <p:sp>
        <p:nvSpPr>
          <p:cNvPr id="5" name="4 Marcador de título"/>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es-ES" smtClean="0"/>
              <a:t>Haga clic para modificar el estilo de título del patrón</a:t>
            </a:r>
            <a:endParaRPr kumimoji="0"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random/>
  </p:transition>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4.gif"/></Relationships>
</file>

<file path=ppt/slides/_rels/slide2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19.jpeg"/><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Subtítulo"/>
          <p:cNvSpPr>
            <a:spLocks noGrp="1"/>
          </p:cNvSpPr>
          <p:nvPr>
            <p:ph type="subTitle" idx="1"/>
          </p:nvPr>
        </p:nvSpPr>
        <p:spPr>
          <a:xfrm>
            <a:off x="1371600" y="3886200"/>
            <a:ext cx="6400800" cy="2423120"/>
          </a:xfrm>
        </p:spPr>
        <p:txBody>
          <a:bodyPr>
            <a:normAutofit lnSpcReduction="10000"/>
          </a:bodyPr>
          <a:lstStyle/>
          <a:p>
            <a:r>
              <a:rPr lang="es-ES" dirty="0" smtClean="0"/>
              <a:t>Brayan Paulino </a:t>
            </a:r>
          </a:p>
          <a:p>
            <a:r>
              <a:rPr lang="es-ES" dirty="0" smtClean="0"/>
              <a:t>Elmin Tejeda </a:t>
            </a:r>
          </a:p>
          <a:p>
            <a:r>
              <a:rPr lang="es-ES" dirty="0" smtClean="0"/>
              <a:t>José Leonel de la Cruz </a:t>
            </a:r>
          </a:p>
          <a:p>
            <a:r>
              <a:rPr lang="es-ES" dirty="0" smtClean="0"/>
              <a:t>Jean Carlos </a:t>
            </a:r>
          </a:p>
          <a:p>
            <a:r>
              <a:rPr lang="es-ES" dirty="0" smtClean="0"/>
              <a:t>Raúl Zorilla </a:t>
            </a:r>
          </a:p>
          <a:p>
            <a:r>
              <a:rPr lang="es-ES" dirty="0" smtClean="0"/>
              <a:t>Wilson Acevedo </a:t>
            </a:r>
            <a:endParaRPr lang="es-ES" dirty="0"/>
          </a:p>
        </p:txBody>
      </p:sp>
      <p:sp>
        <p:nvSpPr>
          <p:cNvPr id="4" name="3 Título"/>
          <p:cNvSpPr>
            <a:spLocks noGrp="1"/>
          </p:cNvSpPr>
          <p:nvPr>
            <p:ph type="ctrTitle"/>
          </p:nvPr>
        </p:nvSpPr>
        <p:spPr/>
        <p:txBody>
          <a:bodyPr/>
          <a:lstStyle/>
          <a:p>
            <a:r>
              <a:rPr lang="es-ES" b="1" dirty="0" smtClean="0">
                <a:solidFill>
                  <a:srgbClr val="0000FF"/>
                </a:solidFill>
              </a:rPr>
              <a:t>Memoria Real y Gestión de Memoria Virtual </a:t>
            </a:r>
            <a:endParaRPr lang="es-ES" b="1" dirty="0">
              <a:solidFill>
                <a:srgbClr val="0000FF"/>
              </a:solidFill>
            </a:endParaRPr>
          </a:p>
        </p:txBody>
      </p:sp>
      <p:sp>
        <p:nvSpPr>
          <p:cNvPr id="6" name="3 Título"/>
          <p:cNvSpPr txBox="1">
            <a:spLocks/>
          </p:cNvSpPr>
          <p:nvPr/>
        </p:nvSpPr>
        <p:spPr>
          <a:xfrm>
            <a:off x="683568" y="476672"/>
            <a:ext cx="7772400" cy="1181993"/>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s-ES" sz="4400" b="0" i="0" u="sng" strike="noStrike" kern="1200" cap="none" spc="0" normalizeH="0" baseline="0" noProof="0" dirty="0" smtClean="0">
                <a:ln>
                  <a:noFill/>
                </a:ln>
                <a:solidFill>
                  <a:schemeClr val="tx1"/>
                </a:solidFill>
                <a:effectLst/>
                <a:uLnTx/>
                <a:uFillTx/>
                <a:latin typeface="+mj-lt"/>
                <a:ea typeface="+mj-ea"/>
                <a:cs typeface="+mj-cs"/>
              </a:rPr>
              <a:t>Exposición</a:t>
            </a:r>
            <a:r>
              <a:rPr kumimoji="0" lang="es-ES" sz="4400" b="0" i="0" u="sng" strike="noStrike" kern="1200" cap="none" spc="0" normalizeH="0" noProof="0" dirty="0" smtClean="0">
                <a:ln>
                  <a:noFill/>
                </a:ln>
                <a:solidFill>
                  <a:schemeClr val="tx1"/>
                </a:solidFill>
                <a:effectLst/>
                <a:uLnTx/>
                <a:uFillTx/>
                <a:latin typeface="+mj-lt"/>
                <a:ea typeface="+mj-ea"/>
                <a:cs typeface="+mj-cs"/>
              </a:rPr>
              <a:t> No. 9</a:t>
            </a:r>
            <a:endParaRPr kumimoji="0" lang="es-ES" sz="4400" b="0" i="0" u="sng"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ransition>
    <p:rand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a:xfrm>
            <a:off x="457200" y="1914128"/>
            <a:ext cx="8229600" cy="4395192"/>
          </a:xfrm>
        </p:spPr>
        <p:txBody>
          <a:bodyPr>
            <a:normAutofit/>
          </a:bodyPr>
          <a:lstStyle/>
          <a:p>
            <a:pPr algn="just"/>
            <a:r>
              <a:rPr lang="es-ES" sz="2800" dirty="0" smtClean="0"/>
              <a:t>El proceso de compactación del punto anterior es una instancia particular del problema de asignación de memoria dinámica, el cual es el cómo satisfacer una necesidad de tamaño n con una lista de huecos libres. </a:t>
            </a:r>
          </a:p>
          <a:p>
            <a:pPr algn="just"/>
            <a:r>
              <a:rPr lang="es-ES" sz="2800" dirty="0" smtClean="0"/>
              <a:t>Existen muchas soluciones para el problema. </a:t>
            </a:r>
          </a:p>
          <a:p>
            <a:pPr algn="just"/>
            <a:r>
              <a:rPr lang="es-ES" sz="2800" dirty="0" smtClean="0"/>
              <a:t>El conjunto de huecos es analizado para determinar cuál hueco es el más indicado para asignarse. </a:t>
            </a:r>
            <a:endParaRPr lang="es-ES" sz="2800" dirty="0"/>
          </a:p>
        </p:txBody>
      </p:sp>
      <p:sp>
        <p:nvSpPr>
          <p:cNvPr id="3" name="2 Título"/>
          <p:cNvSpPr>
            <a:spLocks noGrp="1"/>
          </p:cNvSpPr>
          <p:nvPr>
            <p:ph type="title"/>
          </p:nvPr>
        </p:nvSpPr>
        <p:spPr>
          <a:xfrm>
            <a:off x="457200" y="332656"/>
            <a:ext cx="8229600" cy="1404392"/>
          </a:xfrm>
        </p:spPr>
        <p:txBody>
          <a:bodyPr>
            <a:normAutofit/>
          </a:bodyPr>
          <a:lstStyle/>
          <a:p>
            <a:pPr algn="ctr"/>
            <a:r>
              <a:rPr lang="es-ES" b="1" dirty="0" smtClean="0">
                <a:solidFill>
                  <a:srgbClr val="0000FF"/>
                </a:solidFill>
              </a:rPr>
              <a:t>ESTRUCTURAS MAS DINÁMICAS PARA ASIGNAR HUECOS </a:t>
            </a:r>
            <a:endParaRPr lang="es-ES" dirty="0">
              <a:solidFill>
                <a:srgbClr val="0000FF"/>
              </a:solidFill>
            </a:endParaRPr>
          </a:p>
        </p:txBody>
      </p:sp>
    </p:spTree>
  </p:cSld>
  <p:clrMapOvr>
    <a:masterClrMapping/>
  </p:clrMapOvr>
  <p:transition>
    <p:rand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http://labvirtual.webs.upv.es/Applets/GAndreu/Objeto_Compactacion/compactar.jpg"/>
          <p:cNvPicPr>
            <a:picLocks noChangeAspect="1" noChangeArrowheads="1"/>
          </p:cNvPicPr>
          <p:nvPr/>
        </p:nvPicPr>
        <p:blipFill>
          <a:blip r:embed="rId3" cstate="print"/>
          <a:srcRect/>
          <a:stretch>
            <a:fillRect/>
          </a:stretch>
        </p:blipFill>
        <p:spPr bwMode="auto">
          <a:xfrm>
            <a:off x="251520" y="1412776"/>
            <a:ext cx="8544316" cy="3888432"/>
          </a:xfrm>
          <a:prstGeom prst="rect">
            <a:avLst/>
          </a:prstGeom>
          <a:noFill/>
        </p:spPr>
      </p:pic>
    </p:spTree>
  </p:cSld>
  <p:clrMapOvr>
    <a:masterClrMapping/>
  </p:clrMapOvr>
  <p:transition>
    <p:rand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226" name="Picture 2" descr="http://3.bp.blogspot.com/_NnsCnzSmUFE/S9d9lZzAlLI/AAAAAAAAAYg/fwbY9T1_zqo/s1600/imageFLB.JPG"/>
          <p:cNvPicPr>
            <a:picLocks noChangeAspect="1" noChangeArrowheads="1"/>
          </p:cNvPicPr>
          <p:nvPr/>
        </p:nvPicPr>
        <p:blipFill>
          <a:blip r:embed="rId3" cstate="print"/>
          <a:srcRect/>
          <a:stretch>
            <a:fillRect/>
          </a:stretch>
        </p:blipFill>
        <p:spPr bwMode="auto">
          <a:xfrm>
            <a:off x="611560" y="548680"/>
            <a:ext cx="7903966" cy="5256584"/>
          </a:xfrm>
          <a:prstGeom prst="rect">
            <a:avLst/>
          </a:prstGeom>
          <a:noFill/>
        </p:spPr>
      </p:pic>
    </p:spTree>
  </p:cSld>
  <p:clrMapOvr>
    <a:masterClrMapping/>
  </p:clrMapOvr>
  <p:transition>
    <p:rand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pPr algn="ctr"/>
            <a:r>
              <a:rPr lang="es-ES" b="1" dirty="0" smtClean="0">
                <a:solidFill>
                  <a:srgbClr val="0000FF"/>
                </a:solidFill>
              </a:rPr>
              <a:t>PRIMER AJUSTE </a:t>
            </a:r>
            <a:endParaRPr lang="es-ES" b="1" dirty="0">
              <a:solidFill>
                <a:srgbClr val="0000FF"/>
              </a:solidFill>
            </a:endParaRPr>
          </a:p>
        </p:txBody>
      </p:sp>
      <p:sp>
        <p:nvSpPr>
          <p:cNvPr id="3" name="2 Marcador de contenido"/>
          <p:cNvSpPr>
            <a:spLocks noGrp="1"/>
          </p:cNvSpPr>
          <p:nvPr>
            <p:ph idx="1"/>
          </p:nvPr>
        </p:nvSpPr>
        <p:spPr/>
        <p:txBody>
          <a:bodyPr>
            <a:normAutofit/>
          </a:bodyPr>
          <a:lstStyle/>
          <a:p>
            <a:pPr algn="just"/>
            <a:r>
              <a:rPr lang="es-ES" sz="3200" dirty="0" smtClean="0"/>
              <a:t>Consiste en asignar el primer hueco con capacidad suficiente. </a:t>
            </a:r>
          </a:p>
          <a:p>
            <a:pPr algn="just"/>
            <a:r>
              <a:rPr lang="es-ES" sz="3200" dirty="0" smtClean="0"/>
              <a:t>La búsqueda puede iniciar ya sea al inicio o al final del conjunto de huecos o en donde terminó la última búsqueda. </a:t>
            </a:r>
          </a:p>
          <a:p>
            <a:pPr algn="just"/>
            <a:r>
              <a:rPr lang="es-ES" sz="3200" dirty="0" smtClean="0"/>
              <a:t>La búsqueda termina al encontrar un hueco lo suficientemente grande.</a:t>
            </a:r>
            <a:endParaRPr lang="es-ES" sz="3200" dirty="0"/>
          </a:p>
        </p:txBody>
      </p:sp>
    </p:spTree>
  </p:cSld>
  <p:clrMapOvr>
    <a:masterClrMapping/>
  </p:clrMapOvr>
  <p:transition>
    <p:rand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p:txBody>
          <a:bodyPr>
            <a:normAutofit/>
          </a:bodyPr>
          <a:lstStyle/>
          <a:p>
            <a:pPr algn="just"/>
            <a:r>
              <a:rPr lang="es-ES" sz="3200" dirty="0" smtClean="0"/>
              <a:t>Busca asignar el espacio más pequeño de los espacios con capacidad suficiente. </a:t>
            </a:r>
          </a:p>
          <a:p>
            <a:pPr algn="just"/>
            <a:r>
              <a:rPr lang="es-ES" sz="3200" dirty="0" smtClean="0"/>
              <a:t>La búsqueda se debe de realizar en toda la tabla, a menos que la tabla esté ordenada por tamaño. </a:t>
            </a:r>
          </a:p>
          <a:p>
            <a:pPr algn="just"/>
            <a:r>
              <a:rPr lang="es-ES" sz="3200" dirty="0" smtClean="0"/>
              <a:t>Esta estrategia produce el menor desperdicio de memoria posible.</a:t>
            </a:r>
            <a:endParaRPr lang="es-ES" sz="3200" dirty="0"/>
          </a:p>
        </p:txBody>
      </p:sp>
      <p:sp>
        <p:nvSpPr>
          <p:cNvPr id="3" name="2 Título"/>
          <p:cNvSpPr>
            <a:spLocks noGrp="1"/>
          </p:cNvSpPr>
          <p:nvPr>
            <p:ph type="title"/>
          </p:nvPr>
        </p:nvSpPr>
        <p:spPr/>
        <p:txBody>
          <a:bodyPr>
            <a:normAutofit/>
          </a:bodyPr>
          <a:lstStyle/>
          <a:p>
            <a:pPr algn="ctr"/>
            <a:r>
              <a:rPr lang="es-ES" b="1" dirty="0" smtClean="0">
                <a:solidFill>
                  <a:srgbClr val="0000FF"/>
                </a:solidFill>
              </a:rPr>
              <a:t>MEJOR AJUSTE </a:t>
            </a:r>
            <a:endParaRPr lang="es-ES" b="1" dirty="0">
              <a:solidFill>
                <a:srgbClr val="0000FF"/>
              </a:solidFill>
            </a:endParaRPr>
          </a:p>
        </p:txBody>
      </p:sp>
    </p:spTree>
  </p:cSld>
  <p:clrMapOvr>
    <a:masterClrMapping/>
  </p:clrMapOvr>
  <p:transition>
    <p:rand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p:txBody>
          <a:bodyPr>
            <a:normAutofit/>
          </a:bodyPr>
          <a:lstStyle/>
          <a:p>
            <a:pPr algn="just"/>
            <a:r>
              <a:rPr lang="es-ES" sz="3200" dirty="0" smtClean="0"/>
              <a:t>Asigna el hueco más grande. </a:t>
            </a:r>
          </a:p>
          <a:p>
            <a:pPr algn="just"/>
            <a:r>
              <a:rPr lang="es-ES" sz="3200" dirty="0" smtClean="0"/>
              <a:t>Una vez más, se debe de buscar en toda la tabla de huecos a menos que esté organizada por tamaño. </a:t>
            </a:r>
          </a:p>
          <a:p>
            <a:pPr algn="just"/>
            <a:r>
              <a:rPr lang="es-ES" sz="3200" dirty="0" smtClean="0"/>
              <a:t>Esta estrategia produce los huecos de sobra más grandes, los cuales pudieran ser de más uso si llegan procesos de tamaño mediano que quepan en ellos.</a:t>
            </a:r>
            <a:endParaRPr lang="es-ES" sz="3200" dirty="0"/>
          </a:p>
        </p:txBody>
      </p:sp>
      <p:sp>
        <p:nvSpPr>
          <p:cNvPr id="3" name="2 Título"/>
          <p:cNvSpPr>
            <a:spLocks noGrp="1"/>
          </p:cNvSpPr>
          <p:nvPr>
            <p:ph type="title"/>
          </p:nvPr>
        </p:nvSpPr>
        <p:spPr/>
        <p:txBody>
          <a:bodyPr>
            <a:normAutofit/>
          </a:bodyPr>
          <a:lstStyle/>
          <a:p>
            <a:pPr algn="ctr"/>
            <a:r>
              <a:rPr lang="es-ES" b="1" dirty="0" smtClean="0">
                <a:solidFill>
                  <a:srgbClr val="0000FF"/>
                </a:solidFill>
              </a:rPr>
              <a:t>PEOR AJUSTE </a:t>
            </a:r>
            <a:endParaRPr lang="es-ES" b="1" dirty="0">
              <a:solidFill>
                <a:srgbClr val="0000FF"/>
              </a:solidFill>
            </a:endParaRPr>
          </a:p>
        </p:txBody>
      </p:sp>
    </p:spTree>
  </p:cSld>
  <p:clrMapOvr>
    <a:masterClrMapping/>
  </p:clrMapOvr>
  <p:transition>
    <p:rand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s-DO"/>
          </a:p>
        </p:txBody>
      </p:sp>
      <p:sp>
        <p:nvSpPr>
          <p:cNvPr id="3" name="Title 2"/>
          <p:cNvSpPr>
            <a:spLocks noGrp="1"/>
          </p:cNvSpPr>
          <p:nvPr>
            <p:ph type="title"/>
          </p:nvPr>
        </p:nvSpPr>
        <p:spPr/>
        <p:txBody>
          <a:bodyPr/>
          <a:lstStyle/>
          <a:p>
            <a:endParaRPr lang="es-DO"/>
          </a:p>
        </p:txBody>
      </p:sp>
    </p:spTree>
    <p:extLst>
      <p:ext uri="{BB962C8B-B14F-4D97-AF65-F5344CB8AC3E}">
        <p14:creationId xmlns:p14="http://schemas.microsoft.com/office/powerpoint/2010/main" val="4161518711"/>
      </p:ext>
    </p:extLst>
  </p:cSld>
  <p:clrMapOvr>
    <a:masterClrMapping/>
  </p:clrMapOvr>
  <p:transition>
    <p:rand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322" name="Picture 2" descr="http://images.slideplayer.es/1/25943/slides/slide_8.jpg"/>
          <p:cNvPicPr>
            <a:picLocks noChangeAspect="1" noChangeArrowheads="1"/>
          </p:cNvPicPr>
          <p:nvPr/>
        </p:nvPicPr>
        <p:blipFill>
          <a:blip r:embed="rId3" cstate="print"/>
          <a:srcRect/>
          <a:stretch>
            <a:fillRect/>
          </a:stretch>
        </p:blipFill>
        <p:spPr bwMode="auto">
          <a:xfrm>
            <a:off x="539552" y="332656"/>
            <a:ext cx="8136904" cy="6102679"/>
          </a:xfrm>
          <a:prstGeom prst="rect">
            <a:avLst/>
          </a:prstGeom>
          <a:noFill/>
        </p:spPr>
      </p:pic>
    </p:spTree>
  </p:cSld>
  <p:clrMapOvr>
    <a:masterClrMapping/>
  </p:clrMapOvr>
  <p:transition>
    <p:random/>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1560" y="2204864"/>
            <a:ext cx="8115954" cy="244827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4 Título"/>
          <p:cNvSpPr>
            <a:spLocks noGrp="1"/>
          </p:cNvSpPr>
          <p:nvPr>
            <p:ph type="title"/>
          </p:nvPr>
        </p:nvSpPr>
        <p:spPr>
          <a:xfrm>
            <a:off x="457200" y="476672"/>
            <a:ext cx="8229600" cy="894928"/>
          </a:xfrm>
        </p:spPr>
        <p:txBody>
          <a:bodyPr>
            <a:noAutofit/>
          </a:bodyPr>
          <a:lstStyle/>
          <a:p>
            <a:pPr algn="ctr"/>
            <a:r>
              <a:rPr lang="es-DO" b="1" dirty="0" smtClean="0">
                <a:solidFill>
                  <a:srgbClr val="0000FF"/>
                </a:solidFill>
              </a:rPr>
              <a:t>Partición Estática </a:t>
            </a:r>
            <a:endParaRPr lang="es-ES" b="1" dirty="0" smtClean="0">
              <a:solidFill>
                <a:srgbClr val="0000FF"/>
              </a:solidFill>
            </a:endParaRPr>
          </a:p>
        </p:txBody>
      </p:sp>
    </p:spTree>
    <p:extLst>
      <p:ext uri="{BB962C8B-B14F-4D97-AF65-F5344CB8AC3E}">
        <p14:creationId xmlns:p14="http://schemas.microsoft.com/office/powerpoint/2010/main" val="1940385652"/>
      </p:ext>
    </p:extLst>
  </p:cSld>
  <p:clrMapOvr>
    <a:masterClrMapping/>
  </p:clrMapOvr>
  <p:transition>
    <p:random/>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6 Marcador de contenido"/>
          <p:cNvSpPr>
            <a:spLocks noGrp="1"/>
          </p:cNvSpPr>
          <p:nvPr>
            <p:ph idx="1"/>
          </p:nvPr>
        </p:nvSpPr>
        <p:spPr>
          <a:xfrm>
            <a:off x="457200" y="1988840"/>
            <a:ext cx="8229600" cy="4107160"/>
          </a:xfrm>
        </p:spPr>
        <p:txBody>
          <a:bodyPr>
            <a:normAutofit/>
          </a:bodyPr>
          <a:lstStyle/>
          <a:p>
            <a:pPr marL="0" indent="0" algn="just">
              <a:buNone/>
            </a:pPr>
            <a:r>
              <a:rPr lang="es-ES" sz="2800" b="1" dirty="0" smtClean="0">
                <a:solidFill>
                  <a:schemeClr val="tx1"/>
                </a:solidFill>
                <a:latin typeface="Arial" pitchFamily="34" charset="0"/>
                <a:cs typeface="Arial" pitchFamily="34" charset="0"/>
              </a:rPr>
              <a:t>Forma de conseguir multiprogramación, utilizando utilizando almacenamiento secundario de apoyo.</a:t>
            </a:r>
            <a:endParaRPr lang="es-DO" sz="2800" b="1" dirty="0">
              <a:solidFill>
                <a:schemeClr val="tx1"/>
              </a:solidFill>
              <a:latin typeface="Arial" pitchFamily="34" charset="0"/>
              <a:cs typeface="Arial" pitchFamily="34" charset="0"/>
            </a:endParaRPr>
          </a:p>
        </p:txBody>
      </p:sp>
      <p:sp>
        <p:nvSpPr>
          <p:cNvPr id="2" name="1 Título"/>
          <p:cNvSpPr>
            <a:spLocks noGrp="1"/>
          </p:cNvSpPr>
          <p:nvPr>
            <p:ph type="title"/>
          </p:nvPr>
        </p:nvSpPr>
        <p:spPr/>
        <p:txBody>
          <a:bodyPr>
            <a:normAutofit/>
          </a:bodyPr>
          <a:lstStyle/>
          <a:p>
            <a:pPr algn="ctr"/>
            <a:r>
              <a:rPr lang="es-DO" b="1" dirty="0" smtClean="0">
                <a:solidFill>
                  <a:srgbClr val="0000FF"/>
                </a:solidFill>
              </a:rPr>
              <a:t>Intercambio </a:t>
            </a:r>
            <a:r>
              <a:rPr lang="es-DO" b="1" dirty="0" err="1" smtClean="0">
                <a:solidFill>
                  <a:srgbClr val="0000FF"/>
                </a:solidFill>
              </a:rPr>
              <a:t>Swapping</a:t>
            </a:r>
            <a:endParaRPr lang="es-DO" b="1" dirty="0">
              <a:solidFill>
                <a:srgbClr val="0000FF"/>
              </a:solidFill>
            </a:endParaRPr>
          </a:p>
        </p:txBody>
      </p:sp>
    </p:spTree>
    <p:extLst>
      <p:ext uri="{BB962C8B-B14F-4D97-AF65-F5344CB8AC3E}">
        <p14:creationId xmlns:p14="http://schemas.microsoft.com/office/powerpoint/2010/main" val="3916971628"/>
      </p:ext>
    </p:extLst>
  </p:cSld>
  <p:clrMapOvr>
    <a:masterClrMapping/>
  </p:clrMapOvr>
  <p:transition>
    <p:random/>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7 Marcador de contenido"/>
          <p:cNvSpPr>
            <a:spLocks noGrp="1"/>
          </p:cNvSpPr>
          <p:nvPr>
            <p:ph idx="1"/>
          </p:nvPr>
        </p:nvSpPr>
        <p:spPr>
          <a:xfrm>
            <a:off x="457200" y="3284984"/>
            <a:ext cx="8229600" cy="2811016"/>
          </a:xfrm>
        </p:spPr>
        <p:txBody>
          <a:bodyPr>
            <a:normAutofit fontScale="85000" lnSpcReduction="10000"/>
          </a:bodyPr>
          <a:lstStyle/>
          <a:p>
            <a:r>
              <a:rPr lang="en-US" dirty="0" smtClean="0"/>
              <a:t>-</a:t>
            </a:r>
            <a:r>
              <a:rPr lang="en-US" dirty="0" err="1" smtClean="0"/>
              <a:t>Ventajas</a:t>
            </a:r>
            <a:r>
              <a:rPr lang="en-US" dirty="0" smtClean="0"/>
              <a:t>:</a:t>
            </a:r>
          </a:p>
          <a:p>
            <a:pPr fontAlgn="base"/>
            <a:r>
              <a:rPr lang="es-DO" dirty="0" smtClean="0"/>
              <a:t>*Tiempo de ciclo, que representa el intervalo de tiempo mínimo entre dos accesos      sucesivos.</a:t>
            </a:r>
          </a:p>
          <a:p>
            <a:pPr fontAlgn="base"/>
            <a:r>
              <a:rPr lang="es-DO" dirty="0" smtClean="0"/>
              <a:t>*Rendimiento, que define el volumen de información intercambiado por unidad de      tiempo, expresado en bits por segundo.</a:t>
            </a:r>
          </a:p>
          <a:p>
            <a:pPr fontAlgn="base"/>
            <a:r>
              <a:rPr lang="es-DO" dirty="0" smtClean="0"/>
              <a:t>*No volatilidad, que caracteriza la capacidad de una memoria para almacenar datos      cuando no recibe más electricidad.</a:t>
            </a:r>
          </a:p>
          <a:p>
            <a:endParaRPr lang="es-ES" dirty="0"/>
          </a:p>
        </p:txBody>
      </p:sp>
      <p:sp>
        <p:nvSpPr>
          <p:cNvPr id="2" name="1 Título"/>
          <p:cNvSpPr>
            <a:spLocks noGrp="1"/>
          </p:cNvSpPr>
          <p:nvPr>
            <p:ph type="title"/>
          </p:nvPr>
        </p:nvSpPr>
        <p:spPr/>
        <p:txBody>
          <a:bodyPr/>
          <a:lstStyle/>
          <a:p>
            <a:pPr algn="ctr"/>
            <a:r>
              <a:rPr lang="es-DO" dirty="0" smtClean="0">
                <a:solidFill>
                  <a:srgbClr val="0000FF"/>
                </a:solidFill>
              </a:rPr>
              <a:t>MEMORIA REAL O PRINCIPAL</a:t>
            </a:r>
            <a:endParaRPr lang="es-DO" dirty="0">
              <a:solidFill>
                <a:srgbClr val="0000FF"/>
              </a:solidFill>
            </a:endParaRPr>
          </a:p>
        </p:txBody>
      </p:sp>
      <p:pic>
        <p:nvPicPr>
          <p:cNvPr id="4" name="3 Imagen" descr="memoria.jpg"/>
          <p:cNvPicPr>
            <a:picLocks noChangeAspect="1"/>
          </p:cNvPicPr>
          <p:nvPr/>
        </p:nvPicPr>
        <p:blipFill>
          <a:blip r:embed="rId3" cstate="print"/>
          <a:stretch>
            <a:fillRect/>
          </a:stretch>
        </p:blipFill>
        <p:spPr>
          <a:xfrm>
            <a:off x="2195736" y="1412776"/>
            <a:ext cx="4176464" cy="1932393"/>
          </a:xfrm>
          <a:prstGeom prst="rect">
            <a:avLst/>
          </a:prstGeom>
        </p:spPr>
      </p:pic>
    </p:spTree>
  </p:cSld>
  <p:clrMapOvr>
    <a:masterClrMapping/>
  </p:clrMapOvr>
  <p:transition>
    <p:random/>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pPr algn="ctr"/>
            <a:r>
              <a:rPr lang="es-DO" b="1" dirty="0" smtClean="0">
                <a:solidFill>
                  <a:srgbClr val="0000FF"/>
                </a:solidFill>
              </a:rPr>
              <a:t>Fragmentación</a:t>
            </a:r>
            <a:r>
              <a:rPr lang="es-DO" dirty="0" smtClean="0">
                <a:latin typeface="Arial" pitchFamily="34" charset="0"/>
                <a:cs typeface="Arial" pitchFamily="34" charset="0"/>
              </a:rPr>
              <a:t> </a:t>
            </a:r>
            <a:endParaRPr lang="es-DO" dirty="0">
              <a:latin typeface="Arial" pitchFamily="34" charset="0"/>
              <a:cs typeface="Arial" pitchFamily="34" charset="0"/>
            </a:endParaRPr>
          </a:p>
        </p:txBody>
      </p:sp>
      <p:sp>
        <p:nvSpPr>
          <p:cNvPr id="3" name="2 Marcador de contenido"/>
          <p:cNvSpPr>
            <a:spLocks noGrp="1"/>
          </p:cNvSpPr>
          <p:nvPr>
            <p:ph idx="1"/>
          </p:nvPr>
        </p:nvSpPr>
        <p:spPr>
          <a:xfrm>
            <a:off x="395536" y="1772816"/>
            <a:ext cx="8291264" cy="4353347"/>
          </a:xfrm>
        </p:spPr>
        <p:txBody>
          <a:bodyPr>
            <a:normAutofit/>
          </a:bodyPr>
          <a:lstStyle/>
          <a:p>
            <a:pPr marL="0" indent="0">
              <a:buNone/>
            </a:pPr>
            <a:r>
              <a:rPr lang="es-ES" sz="2800" b="1" i="1" dirty="0" smtClean="0"/>
              <a:t>Desaprovechamiento de memoria por haber realizado una mala partición</a:t>
            </a:r>
            <a:r>
              <a:rPr lang="es-ES" sz="2800" dirty="0" smtClean="0"/>
              <a:t>.</a:t>
            </a:r>
          </a:p>
          <a:p>
            <a:pPr marL="0" indent="0">
              <a:buNone/>
            </a:pPr>
            <a:endParaRPr lang="es-ES" sz="2800" dirty="0"/>
          </a:p>
          <a:p>
            <a:r>
              <a:rPr lang="es-DO" sz="2800" b="1" dirty="0" smtClean="0">
                <a:latin typeface="Arial" pitchFamily="34" charset="0"/>
                <a:cs typeface="Arial" pitchFamily="34" charset="0"/>
              </a:rPr>
              <a:t>Fragmentación interna: </a:t>
            </a:r>
          </a:p>
          <a:p>
            <a:endParaRPr lang="es-ES" sz="2800" b="1" dirty="0">
              <a:latin typeface="Arial" pitchFamily="34" charset="0"/>
              <a:cs typeface="Arial" pitchFamily="34" charset="0"/>
            </a:endParaRPr>
          </a:p>
          <a:p>
            <a:r>
              <a:rPr lang="es-DO" sz="2800" b="1" dirty="0" smtClean="0">
                <a:latin typeface="Arial" pitchFamily="34" charset="0"/>
                <a:cs typeface="Arial" pitchFamily="34" charset="0"/>
              </a:rPr>
              <a:t>Fragmentación externa: </a:t>
            </a:r>
            <a:endParaRPr lang="es-DO" sz="2800" b="1" dirty="0">
              <a:latin typeface="Arial" pitchFamily="34" charset="0"/>
              <a:cs typeface="Arial" pitchFamily="34" charset="0"/>
            </a:endParaRPr>
          </a:p>
        </p:txBody>
      </p:sp>
    </p:spTree>
    <p:extLst>
      <p:ext uri="{BB962C8B-B14F-4D97-AF65-F5344CB8AC3E}">
        <p14:creationId xmlns:p14="http://schemas.microsoft.com/office/powerpoint/2010/main" val="231425393"/>
      </p:ext>
    </p:extLst>
  </p:cSld>
  <p:clrMapOvr>
    <a:masterClrMapping/>
  </p:clrMapOvr>
  <p:transition>
    <p:random/>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pPr algn="ctr"/>
            <a:r>
              <a:rPr lang="es-DO" b="1" dirty="0" smtClean="0">
                <a:solidFill>
                  <a:srgbClr val="0000FF"/>
                </a:solidFill>
              </a:rPr>
              <a:t>Desfragmentación</a:t>
            </a:r>
            <a:endParaRPr lang="es-DO" b="1" dirty="0">
              <a:solidFill>
                <a:srgbClr val="0000FF"/>
              </a:solidFill>
            </a:endParaRPr>
          </a:p>
        </p:txBody>
      </p:sp>
      <p:sp>
        <p:nvSpPr>
          <p:cNvPr id="3" name="2 Marcador de contenido"/>
          <p:cNvSpPr>
            <a:spLocks noGrp="1"/>
          </p:cNvSpPr>
          <p:nvPr>
            <p:ph idx="1"/>
          </p:nvPr>
        </p:nvSpPr>
        <p:spPr>
          <a:xfrm>
            <a:off x="457200" y="2060848"/>
            <a:ext cx="8229600" cy="4035152"/>
          </a:xfrm>
        </p:spPr>
        <p:txBody>
          <a:bodyPr>
            <a:normAutofit/>
          </a:bodyPr>
          <a:lstStyle/>
          <a:p>
            <a:pPr algn="just"/>
            <a:r>
              <a:rPr lang="es-ES" sz="2800" b="1" dirty="0" smtClean="0">
                <a:latin typeface="Arial" pitchFamily="34" charset="0"/>
                <a:cs typeface="Arial" pitchFamily="34" charset="0"/>
              </a:rPr>
              <a:t>Este proceso consta de ordenar los trozos de información distribuida a través de todo el disco, para mejorar la velocidad de acceso y distribuir de mejor forma el espacio libre del dispositivo. </a:t>
            </a:r>
            <a:endParaRPr lang="es-DO" sz="2800" b="1" dirty="0">
              <a:latin typeface="Arial" pitchFamily="34" charset="0"/>
              <a:cs typeface="Arial" pitchFamily="34" charset="0"/>
            </a:endParaRPr>
          </a:p>
        </p:txBody>
      </p:sp>
    </p:spTree>
    <p:extLst>
      <p:ext uri="{BB962C8B-B14F-4D97-AF65-F5344CB8AC3E}">
        <p14:creationId xmlns:p14="http://schemas.microsoft.com/office/powerpoint/2010/main" val="1939102311"/>
      </p:ext>
    </p:extLst>
  </p:cSld>
  <p:clrMapOvr>
    <a:masterClrMapping/>
  </p:clrMapOvr>
  <p:transition>
    <p:random/>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s-DO" dirty="0" smtClean="0">
                <a:solidFill>
                  <a:srgbClr val="0000FF"/>
                </a:solidFill>
              </a:rPr>
              <a:t>GESTIÓN DE MEMORIA VIRTUAL</a:t>
            </a:r>
            <a:endParaRPr lang="es-DO" dirty="0">
              <a:solidFill>
                <a:srgbClr val="0000FF"/>
              </a:solidFill>
            </a:endParaRPr>
          </a:p>
        </p:txBody>
      </p:sp>
    </p:spTree>
    <p:extLst>
      <p:ext uri="{BB962C8B-B14F-4D97-AF65-F5344CB8AC3E}">
        <p14:creationId xmlns:p14="http://schemas.microsoft.com/office/powerpoint/2010/main" val="4026710232"/>
      </p:ext>
    </p:extLst>
  </p:cSld>
  <p:clrMapOvr>
    <a:masterClrMapping/>
  </p:clrMapOvr>
  <p:transition>
    <p:rand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476400"/>
          </a:xfrm>
        </p:spPr>
        <p:txBody>
          <a:bodyPr/>
          <a:lstStyle/>
          <a:p>
            <a:pPr algn="ctr"/>
            <a:r>
              <a:rPr lang="es-ES" b="1" dirty="0" smtClean="0">
                <a:solidFill>
                  <a:srgbClr val="0000FF"/>
                </a:solidFill>
              </a:rPr>
              <a:t>MEMORIA VIRTUAL</a:t>
            </a:r>
            <a:endParaRPr lang="es-DO" b="1" dirty="0">
              <a:solidFill>
                <a:srgbClr val="0000FF"/>
              </a:solidFill>
            </a:endParaRPr>
          </a:p>
        </p:txBody>
      </p:sp>
      <p:sp>
        <p:nvSpPr>
          <p:cNvPr id="3" name="Content Placeholder 2"/>
          <p:cNvSpPr>
            <a:spLocks noGrp="1"/>
          </p:cNvSpPr>
          <p:nvPr>
            <p:ph idx="1"/>
          </p:nvPr>
        </p:nvSpPr>
        <p:spPr>
          <a:xfrm>
            <a:off x="457200" y="2132856"/>
            <a:ext cx="8229600" cy="3963144"/>
          </a:xfrm>
        </p:spPr>
        <p:txBody>
          <a:bodyPr/>
          <a:lstStyle/>
          <a:p>
            <a:pPr algn="just"/>
            <a:r>
              <a:rPr lang="es-ES" sz="3200" dirty="0"/>
              <a:t>Si el equipo no tiene suficiente memoria de acceso aleatorio (RAM) para ejecutar un programa o una operación, Windows usa la memoria virtual para compensar la falta</a:t>
            </a:r>
            <a:r>
              <a:rPr lang="es-ES" sz="3200" dirty="0" smtClean="0"/>
              <a:t>.</a:t>
            </a:r>
          </a:p>
          <a:p>
            <a:endParaRPr lang="es-ES" dirty="0"/>
          </a:p>
          <a:p>
            <a:endParaRPr lang="es-DO" dirty="0"/>
          </a:p>
        </p:txBody>
      </p:sp>
    </p:spTree>
    <p:extLst>
      <p:ext uri="{BB962C8B-B14F-4D97-AF65-F5344CB8AC3E}">
        <p14:creationId xmlns:p14="http://schemas.microsoft.com/office/powerpoint/2010/main" val="316767259"/>
      </p:ext>
    </p:extLst>
  </p:cSld>
  <p:clrMapOvr>
    <a:masterClrMapping/>
  </p:clrMapOvr>
  <p:transition>
    <p:rand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s-DO" dirty="0" smtClean="0">
                <a:solidFill>
                  <a:srgbClr val="0000FF"/>
                </a:solidFill>
              </a:rPr>
              <a:t>DEFINICIÓN</a:t>
            </a:r>
            <a:endParaRPr lang="es-DO" dirty="0">
              <a:solidFill>
                <a:srgbClr val="0000FF"/>
              </a:solidFill>
            </a:endParaRPr>
          </a:p>
        </p:txBody>
      </p:sp>
      <p:pic>
        <p:nvPicPr>
          <p:cNvPr id="1026" name="Picture 2" descr="http://blog.neuronaltraining.net/uploaded_images/vmware_windows_7_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7795" y="1930174"/>
            <a:ext cx="3200400" cy="367665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acersupport.com/acerpanam/images/acer/0000/error.gif"/>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70325" y="2924856"/>
            <a:ext cx="2678906" cy="1314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1664875"/>
      </p:ext>
    </p:extLst>
  </p:cSld>
  <p:clrMapOvr>
    <a:masterClrMapping/>
  </p:clrMapOvr>
  <p:transition>
    <p:rand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DO" dirty="0"/>
          </a:p>
        </p:txBody>
      </p:sp>
      <p:sp>
        <p:nvSpPr>
          <p:cNvPr id="3" name="Content Placeholder 2"/>
          <p:cNvSpPr>
            <a:spLocks noGrp="1"/>
          </p:cNvSpPr>
          <p:nvPr>
            <p:ph idx="1"/>
          </p:nvPr>
        </p:nvSpPr>
        <p:spPr/>
        <p:txBody>
          <a:bodyPr/>
          <a:lstStyle/>
          <a:p>
            <a:endParaRPr lang="es-DO" dirty="0"/>
          </a:p>
        </p:txBody>
      </p:sp>
      <p:pic>
        <p:nvPicPr>
          <p:cNvPr id="2050" name="Picture 2" descr="https://lh5.googleusercontent.com/-zi0MCgMkHms/TX0v0adK-yI/AAAAAAAAASU/baxOIR6MIlQ/s1600/Propiedades+del+sistema.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05418" y="365125"/>
            <a:ext cx="3532673" cy="57356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3628795"/>
      </p:ext>
    </p:extLst>
  </p:cSld>
  <p:clrMapOvr>
    <a:masterClrMapping/>
  </p:clrMapOvr>
  <p:transition>
    <p:rand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476400"/>
          </a:xfrm>
        </p:spPr>
        <p:txBody>
          <a:bodyPr/>
          <a:lstStyle/>
          <a:p>
            <a:pPr algn="ctr"/>
            <a:r>
              <a:rPr lang="es-DO" dirty="0" smtClean="0">
                <a:solidFill>
                  <a:srgbClr val="0000FF"/>
                </a:solidFill>
              </a:rPr>
              <a:t>PAGINACIÓN</a:t>
            </a:r>
            <a:endParaRPr lang="es-DO" dirty="0">
              <a:solidFill>
                <a:srgbClr val="0000FF"/>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255922159"/>
              </p:ext>
            </p:extLst>
          </p:nvPr>
        </p:nvGraphicFramePr>
        <p:xfrm>
          <a:off x="628650" y="2355374"/>
          <a:ext cx="7886700" cy="3291840"/>
        </p:xfrm>
        <a:graphic>
          <a:graphicData uri="http://schemas.openxmlformats.org/drawingml/2006/table">
            <a:tbl>
              <a:tblPr/>
              <a:tblGrid>
                <a:gridCol w="2628900"/>
                <a:gridCol w="2628900"/>
                <a:gridCol w="2628900"/>
              </a:tblGrid>
              <a:tr h="0">
                <a:tc>
                  <a:txBody>
                    <a:bodyPr/>
                    <a:lstStyle/>
                    <a:p>
                      <a:pPr algn="ctr"/>
                      <a:r>
                        <a:rPr lang="es-DO" dirty="0">
                          <a:effectLst/>
                        </a:rPr>
                        <a:t>Número de marco</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s-DO" dirty="0">
                          <a:effectLst/>
                        </a:rPr>
                        <a:t>Programa.#página</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c>
                  <a:txBody>
                    <a:bodyPr/>
                    <a:lstStyle/>
                    <a:p>
                      <a:pPr algn="ctr"/>
                      <a:r>
                        <a:rPr lang="es-DO" dirty="0">
                          <a:effectLst/>
                        </a:rPr>
                        <a:t>Dirección física</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2F2F2"/>
                    </a:solidFill>
                  </a:tcPr>
                </a:tc>
              </a:tr>
              <a:tr h="0">
                <a:tc>
                  <a:txBody>
                    <a:bodyPr/>
                    <a:lstStyle/>
                    <a:p>
                      <a:r>
                        <a:rPr lang="es-DO" dirty="0">
                          <a:effectLst/>
                        </a:rPr>
                        <a:t>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Programa A.0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1000:0000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0">
                <a:tc>
                  <a:txBody>
                    <a:bodyPr/>
                    <a:lstStyle/>
                    <a:p>
                      <a:r>
                        <a:rPr lang="es-DO" dirty="0">
                          <a:effectLst/>
                        </a:rPr>
                        <a:t>1</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Programa A.1</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1000:1000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0">
                <a:tc>
                  <a:txBody>
                    <a:bodyPr/>
                    <a:lstStyle/>
                    <a:p>
                      <a:r>
                        <a:rPr lang="es-DO" dirty="0">
                          <a:effectLst/>
                        </a:rPr>
                        <a:t>2</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Programa A.2</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1000:2000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0">
                <a:tc>
                  <a:txBody>
                    <a:bodyPr/>
                    <a:lstStyle/>
                    <a:p>
                      <a:r>
                        <a:rPr lang="es-DO" dirty="0">
                          <a:effectLst/>
                        </a:rPr>
                        <a:t>3</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Programa D.0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1000:3000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0">
                <a:tc>
                  <a:txBody>
                    <a:bodyPr/>
                    <a:lstStyle/>
                    <a:p>
                      <a:r>
                        <a:rPr lang="es-DO" dirty="0">
                          <a:effectLst/>
                        </a:rPr>
                        <a:t>4</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Programa D.1</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1000:4000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0">
                <a:tc>
                  <a:txBody>
                    <a:bodyPr/>
                    <a:lstStyle/>
                    <a:p>
                      <a:r>
                        <a:rPr lang="es-DO" dirty="0">
                          <a:effectLst/>
                        </a:rPr>
                        <a:t>5</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Programa C.0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1000:5000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0">
                <a:tc>
                  <a:txBody>
                    <a:bodyPr/>
                    <a:lstStyle/>
                    <a:p>
                      <a:r>
                        <a:rPr lang="es-DO" dirty="0">
                          <a:effectLst/>
                        </a:rPr>
                        <a:t>6</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Programa C.1</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1000:6000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r h="0">
                <a:tc>
                  <a:txBody>
                    <a:bodyPr/>
                    <a:lstStyle/>
                    <a:p>
                      <a:r>
                        <a:rPr lang="es-DO" dirty="0">
                          <a:effectLst/>
                        </a:rPr>
                        <a:t>7</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Programa D.2</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c>
                  <a:txBody>
                    <a:bodyPr/>
                    <a:lstStyle/>
                    <a:p>
                      <a:r>
                        <a:rPr lang="es-DO" dirty="0">
                          <a:effectLst/>
                        </a:rPr>
                        <a:t>1000:7000</a:t>
                      </a:r>
                    </a:p>
                  </a:txBody>
                  <a:tcPr marL="68580" marR="68580" anchor="ctr">
                    <a:lnL w="9525" cap="flat" cmpd="sng" algn="ctr">
                      <a:solidFill>
                        <a:srgbClr val="AAAAAA"/>
                      </a:solidFill>
                      <a:prstDash val="solid"/>
                      <a:round/>
                      <a:headEnd type="none" w="med" len="med"/>
                      <a:tailEnd type="none" w="med" len="med"/>
                    </a:lnL>
                    <a:lnR w="9525" cap="flat" cmpd="sng" algn="ctr">
                      <a:solidFill>
                        <a:srgbClr val="AAAAAA"/>
                      </a:solidFill>
                      <a:prstDash val="solid"/>
                      <a:round/>
                      <a:headEnd type="none" w="med" len="med"/>
                      <a:tailEnd type="none" w="med" len="med"/>
                    </a:lnR>
                    <a:lnT w="9525" cap="flat" cmpd="sng" algn="ctr">
                      <a:solidFill>
                        <a:srgbClr val="AAAAAA"/>
                      </a:solidFill>
                      <a:prstDash val="solid"/>
                      <a:round/>
                      <a:headEnd type="none" w="med" len="med"/>
                      <a:tailEnd type="none" w="med" len="med"/>
                    </a:lnT>
                    <a:lnB w="9525" cap="flat" cmpd="sng" algn="ctr">
                      <a:solidFill>
                        <a:srgbClr val="AAAAAA"/>
                      </a:solidFill>
                      <a:prstDash val="solid"/>
                      <a:round/>
                      <a:headEnd type="none" w="med" len="med"/>
                      <a:tailEnd type="none" w="med" len="med"/>
                    </a:lnB>
                    <a:solidFill>
                      <a:srgbClr val="F9F9F9"/>
                    </a:solidFill>
                  </a:tcPr>
                </a:tc>
              </a:tr>
            </a:tbl>
          </a:graphicData>
        </a:graphic>
      </p:graphicFrame>
    </p:spTree>
    <p:extLst>
      <p:ext uri="{BB962C8B-B14F-4D97-AF65-F5344CB8AC3E}">
        <p14:creationId xmlns:p14="http://schemas.microsoft.com/office/powerpoint/2010/main" val="2787469128"/>
      </p:ext>
    </p:extLst>
  </p:cSld>
  <p:clrMapOvr>
    <a:masterClrMapping/>
  </p:clrMapOvr>
  <p:transition>
    <p:rand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DO" dirty="0"/>
          </a:p>
        </p:txBody>
      </p:sp>
      <p:sp>
        <p:nvSpPr>
          <p:cNvPr id="3" name="Content Placeholder 2"/>
          <p:cNvSpPr>
            <a:spLocks noGrp="1"/>
          </p:cNvSpPr>
          <p:nvPr>
            <p:ph idx="1"/>
          </p:nvPr>
        </p:nvSpPr>
        <p:spPr/>
        <p:txBody>
          <a:bodyPr/>
          <a:lstStyle/>
          <a:p>
            <a:endParaRPr lang="es-DO" dirty="0"/>
          </a:p>
        </p:txBody>
      </p:sp>
      <p:pic>
        <p:nvPicPr>
          <p:cNvPr id="4098" name="Picture 2" descr="http://3.bp.blogspot.com/-5MFuPxNm4mE/UD_QUSFdwxI/AAAAAAAAANU/Yv2BY37EZ1A/s1600/paginacion.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3409" y="150126"/>
            <a:ext cx="7724825" cy="62882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7759507"/>
      </p:ext>
    </p:extLst>
  </p:cSld>
  <p:clrMapOvr>
    <a:masterClrMapping/>
  </p:clrMapOvr>
  <p:transition>
    <p:rand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s-DO" dirty="0" smtClean="0">
                <a:solidFill>
                  <a:srgbClr val="0000FF"/>
                </a:solidFill>
              </a:rPr>
              <a:t>Características de la Paginación</a:t>
            </a:r>
            <a:endParaRPr lang="es-DO" dirty="0">
              <a:solidFill>
                <a:srgbClr val="0000FF"/>
              </a:solidFill>
            </a:endParaRPr>
          </a:p>
        </p:txBody>
      </p:sp>
      <p:sp>
        <p:nvSpPr>
          <p:cNvPr id="3" name="Content Placeholder 2"/>
          <p:cNvSpPr>
            <a:spLocks noGrp="1"/>
          </p:cNvSpPr>
          <p:nvPr>
            <p:ph idx="1"/>
          </p:nvPr>
        </p:nvSpPr>
        <p:spPr/>
        <p:txBody>
          <a:bodyPr>
            <a:normAutofit/>
          </a:bodyPr>
          <a:lstStyle/>
          <a:p>
            <a:r>
              <a:rPr lang="es-DO" dirty="0" smtClean="0"/>
              <a:t>Se divide la memoria física en bloques de tamaño fijo llamados marcos.</a:t>
            </a:r>
          </a:p>
          <a:p>
            <a:r>
              <a:rPr lang="es-DO" dirty="0" smtClean="0"/>
              <a:t>Se divide la memoria Secundaria en bloques de tamaño llamados páginas.</a:t>
            </a:r>
          </a:p>
          <a:p>
            <a:r>
              <a:rPr lang="es-DO" dirty="0" smtClean="0"/>
              <a:t>Para correr un programa en páginas de tamaño, se necesitan encontrar n marcos y cargar el programa.</a:t>
            </a:r>
          </a:p>
          <a:p>
            <a:r>
              <a:rPr lang="es-DO" dirty="0" smtClean="0"/>
              <a:t>Se establece una tabla de páginas para trasladar las direcciones lógicas a físicas.</a:t>
            </a:r>
          </a:p>
          <a:p>
            <a:r>
              <a:rPr lang="es-DO" dirty="0" smtClean="0"/>
              <a:t>Se produce fragmentación interna</a:t>
            </a:r>
            <a:endParaRPr lang="es-DO" dirty="0"/>
          </a:p>
        </p:txBody>
      </p:sp>
    </p:spTree>
    <p:extLst>
      <p:ext uri="{BB962C8B-B14F-4D97-AF65-F5344CB8AC3E}">
        <p14:creationId xmlns:p14="http://schemas.microsoft.com/office/powerpoint/2010/main" val="4052024478"/>
      </p:ext>
    </p:extLst>
  </p:cSld>
  <p:clrMapOvr>
    <a:masterClrMapping/>
  </p:clrMapOvr>
  <p:transition>
    <p:rand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s-DO" dirty="0" smtClean="0">
                <a:solidFill>
                  <a:srgbClr val="0000FF"/>
                </a:solidFill>
              </a:rPr>
              <a:t>Ventajas y Desventajas de la Paginación</a:t>
            </a:r>
            <a:endParaRPr lang="es-DO" dirty="0">
              <a:solidFill>
                <a:srgbClr val="0000FF"/>
              </a:solidFill>
            </a:endParaRPr>
          </a:p>
        </p:txBody>
      </p:sp>
      <p:sp>
        <p:nvSpPr>
          <p:cNvPr id="3" name="Content Placeholder 2"/>
          <p:cNvSpPr>
            <a:spLocks noGrp="1"/>
          </p:cNvSpPr>
          <p:nvPr>
            <p:ph idx="1"/>
          </p:nvPr>
        </p:nvSpPr>
        <p:spPr/>
        <p:txBody>
          <a:bodyPr/>
          <a:lstStyle/>
          <a:p>
            <a:endParaRPr lang="es-DO" dirty="0"/>
          </a:p>
        </p:txBody>
      </p:sp>
      <p:pic>
        <p:nvPicPr>
          <p:cNvPr id="5122" name="Picture 2" descr="http://www.blog.loventine.com/wp-content/uploads/2014/03/Ventajas-y-desventajas-de-buscar-pareja-en-Internet.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98518" y="2038018"/>
            <a:ext cx="5836444" cy="3467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9237504"/>
      </p:ext>
    </p:extLst>
  </p:cSld>
  <p:clrMapOvr>
    <a:masterClrMapping/>
  </p:clrMapOvr>
  <p:transition>
    <p:rand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457200" y="1916832"/>
            <a:ext cx="8229600" cy="3816424"/>
          </a:xfrm>
        </p:spPr>
        <p:txBody>
          <a:bodyPr/>
          <a:lstStyle/>
          <a:p>
            <a:r>
              <a:rPr lang="es-DO" dirty="0"/>
              <a:t>Los espacios de direcciones involucrados en el manejo de la memoria son de tres tipos:</a:t>
            </a:r>
            <a:br>
              <a:rPr lang="es-DO" dirty="0"/>
            </a:br>
            <a:r>
              <a:rPr lang="es-DO" dirty="0"/>
              <a:t/>
            </a:r>
            <a:br>
              <a:rPr lang="es-DO" dirty="0"/>
            </a:br>
            <a:r>
              <a:rPr lang="es-DO" dirty="0" smtClean="0"/>
              <a:t>*Direcciones </a:t>
            </a:r>
            <a:r>
              <a:rPr lang="es-DO" dirty="0" err="1" smtClean="0"/>
              <a:t>fisicas</a:t>
            </a:r>
            <a:r>
              <a:rPr lang="es-DO" dirty="0" smtClean="0"/>
              <a:t>.</a:t>
            </a:r>
          </a:p>
          <a:p>
            <a:pPr>
              <a:buNone/>
            </a:pPr>
            <a:r>
              <a:rPr lang="en-US" dirty="0" smtClean="0"/>
              <a:t>    *</a:t>
            </a:r>
            <a:r>
              <a:rPr lang="en-US" dirty="0" err="1" smtClean="0"/>
              <a:t>Direcciones</a:t>
            </a:r>
            <a:r>
              <a:rPr lang="en-US" dirty="0" smtClean="0"/>
              <a:t> </a:t>
            </a:r>
            <a:r>
              <a:rPr lang="en-US" dirty="0" err="1" smtClean="0"/>
              <a:t>logicas</a:t>
            </a:r>
            <a:r>
              <a:rPr lang="en-US" dirty="0" smtClean="0"/>
              <a:t>.</a:t>
            </a:r>
          </a:p>
          <a:p>
            <a:pPr>
              <a:buNone/>
            </a:pPr>
            <a:r>
              <a:rPr lang="en-US" dirty="0" smtClean="0"/>
              <a:t>    *</a:t>
            </a:r>
            <a:r>
              <a:rPr lang="en-US" dirty="0" err="1" smtClean="0"/>
              <a:t>Direcciones</a:t>
            </a:r>
            <a:r>
              <a:rPr lang="en-US" dirty="0" smtClean="0"/>
              <a:t> </a:t>
            </a:r>
            <a:r>
              <a:rPr lang="en-US" dirty="0" err="1" smtClean="0"/>
              <a:t>lineales</a:t>
            </a:r>
            <a:r>
              <a:rPr lang="en-US" dirty="0" smtClean="0"/>
              <a:t>.</a:t>
            </a:r>
            <a:endParaRPr lang="es-DO" dirty="0"/>
          </a:p>
        </p:txBody>
      </p:sp>
      <p:sp>
        <p:nvSpPr>
          <p:cNvPr id="2" name="1 Título"/>
          <p:cNvSpPr>
            <a:spLocks noGrp="1"/>
          </p:cNvSpPr>
          <p:nvPr>
            <p:ph type="title"/>
          </p:nvPr>
        </p:nvSpPr>
        <p:spPr/>
        <p:txBody>
          <a:bodyPr>
            <a:normAutofit fontScale="90000"/>
          </a:bodyPr>
          <a:lstStyle/>
          <a:p>
            <a:pPr algn="ctr"/>
            <a:r>
              <a:rPr lang="en-US" b="1" dirty="0" smtClean="0">
                <a:solidFill>
                  <a:srgbClr val="0000FF"/>
                </a:solidFill>
              </a:rPr>
              <a:t>DIRECCIONES O </a:t>
            </a:r>
            <a:r>
              <a:rPr lang="es-DO" b="1" dirty="0" smtClean="0">
                <a:solidFill>
                  <a:srgbClr val="0000FF"/>
                </a:solidFill>
              </a:rPr>
              <a:t>ESPACIO DE DIRECCIONES</a:t>
            </a:r>
            <a:endParaRPr lang="es-DO" b="1" dirty="0">
              <a:solidFill>
                <a:srgbClr val="0000FF"/>
              </a:solidFill>
            </a:endParaRPr>
          </a:p>
        </p:txBody>
      </p:sp>
    </p:spTree>
  </p:cSld>
  <p:clrMapOvr>
    <a:masterClrMapping/>
  </p:clrMapOvr>
  <p:transition>
    <p:rand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s-DO" dirty="0" smtClean="0">
                <a:solidFill>
                  <a:srgbClr val="0000FF"/>
                </a:solidFill>
              </a:rPr>
              <a:t>SEGMENTACIÓN</a:t>
            </a:r>
            <a:endParaRPr lang="es-DO" dirty="0">
              <a:solidFill>
                <a:srgbClr val="0000FF"/>
              </a:solidFill>
            </a:endParaRPr>
          </a:p>
        </p:txBody>
      </p:sp>
      <p:pic>
        <p:nvPicPr>
          <p:cNvPr id="4" name="Content Placeholder 3"/>
          <p:cNvPicPr>
            <a:picLocks noGrp="1" noChangeAspect="1"/>
          </p:cNvPicPr>
          <p:nvPr>
            <p:ph idx="1"/>
          </p:nvPr>
        </p:nvPicPr>
        <p:blipFill>
          <a:blip r:embed="rId3" cstate="print">
            <a:extLst>
              <a:ext uri="{BEBA8EAE-BF5A-486C-A8C5-ECC9F3942E4B}">
                <a14:imgProps xmlns:a14="http://schemas.microsoft.com/office/drawing/2010/main">
                  <a14:imgLayer r:embed="rId4">
                    <a14:imgEffect>
                      <a14:colorTemperature colorTemp="7200"/>
                    </a14:imgEffect>
                  </a14:imgLayer>
                </a14:imgProps>
              </a:ext>
              <a:ext uri="{28A0092B-C50C-407E-A947-70E740481C1C}">
                <a14:useLocalDpi xmlns:a14="http://schemas.microsoft.com/office/drawing/2010/main" val="0"/>
              </a:ext>
            </a:extLst>
          </a:blip>
          <a:stretch>
            <a:fillRect/>
          </a:stretch>
        </p:blipFill>
        <p:spPr>
          <a:xfrm>
            <a:off x="4041997" y="1490839"/>
            <a:ext cx="4581128" cy="4351338"/>
          </a:xfrm>
        </p:spPr>
      </p:pic>
      <p:pic>
        <p:nvPicPr>
          <p:cNvPr id="6146" name="Picture 2" descr="http://www.codejobs.biz/www/lib/files/images/81b1f4567b0d19c.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26115" y="2171083"/>
            <a:ext cx="2857500" cy="2990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5809924"/>
      </p:ext>
    </p:extLst>
  </p:cSld>
  <p:clrMapOvr>
    <a:masterClrMapping/>
  </p:clrMapOvr>
  <p:transition>
    <p:rand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stretch>
            <a:fillRect/>
          </a:stretch>
        </p:blipFill>
        <p:spPr>
          <a:xfrm>
            <a:off x="689212" y="280645"/>
            <a:ext cx="7560007" cy="6497568"/>
          </a:xfrm>
          <a:prstGeom prst="rect">
            <a:avLst/>
          </a:prstGeom>
        </p:spPr>
      </p:pic>
      <p:sp>
        <p:nvSpPr>
          <p:cNvPr id="2" name="Title 1"/>
          <p:cNvSpPr>
            <a:spLocks noGrp="1"/>
          </p:cNvSpPr>
          <p:nvPr>
            <p:ph type="title"/>
          </p:nvPr>
        </p:nvSpPr>
        <p:spPr>
          <a:xfrm>
            <a:off x="362519" y="1"/>
            <a:ext cx="7886700" cy="764275"/>
          </a:xfrm>
        </p:spPr>
        <p:txBody>
          <a:bodyPr/>
          <a:lstStyle/>
          <a:p>
            <a:pPr algn="r"/>
            <a:r>
              <a:rPr lang="es-DO" dirty="0" smtClean="0">
                <a:solidFill>
                  <a:srgbClr val="0000FF"/>
                </a:solidFill>
              </a:rPr>
              <a:t>SEGMENTACIÓN</a:t>
            </a:r>
            <a:endParaRPr lang="es-DO" dirty="0">
              <a:solidFill>
                <a:srgbClr val="0000FF"/>
              </a:solidFill>
            </a:endParaRPr>
          </a:p>
        </p:txBody>
      </p:sp>
    </p:spTree>
    <p:extLst>
      <p:ext uri="{BB962C8B-B14F-4D97-AF65-F5344CB8AC3E}">
        <p14:creationId xmlns:p14="http://schemas.microsoft.com/office/powerpoint/2010/main" val="2194260222"/>
      </p:ext>
    </p:extLst>
  </p:cSld>
  <p:clrMapOvr>
    <a:masterClrMapping/>
  </p:clrMapOvr>
  <p:transition>
    <p:random/>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s-DO" sz="3200" dirty="0">
                <a:solidFill>
                  <a:srgbClr val="0000FF"/>
                </a:solidFill>
              </a:rPr>
              <a:t>SEGMENTACIÓN </a:t>
            </a:r>
            <a:r>
              <a:rPr lang="es-DO" sz="3200" dirty="0" smtClean="0">
                <a:solidFill>
                  <a:srgbClr val="0000FF"/>
                </a:solidFill>
              </a:rPr>
              <a:t>PAGINADA o PAGINACIÓN Y SEGMENTACIÓN COMBINADA</a:t>
            </a:r>
            <a:endParaRPr lang="es-DO" sz="3200" dirty="0">
              <a:solidFill>
                <a:srgbClr val="0000FF"/>
              </a:solidFill>
            </a:endParaRPr>
          </a:p>
        </p:txBody>
      </p:sp>
      <p:pic>
        <p:nvPicPr>
          <p:cNvPr id="7170" name="Picture 2" descr="http://lsi.vc.ehu.es/pablogn/docencia/manuales/SO/TemasSOuJaen/ADMINISTRACIONDELAMEMORIA/Image100.g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46413" y="1429062"/>
            <a:ext cx="6315502" cy="52840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3588674"/>
      </p:ext>
    </p:extLst>
  </p:cSld>
  <p:clrMapOvr>
    <a:masterClrMapping/>
  </p:clrMapOvr>
  <p:transition>
    <p:random/>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476400"/>
          </a:xfrm>
        </p:spPr>
        <p:txBody>
          <a:bodyPr/>
          <a:lstStyle/>
          <a:p>
            <a:pPr algn="ctr"/>
            <a:r>
              <a:rPr lang="es-ES" smtClean="0">
                <a:solidFill>
                  <a:srgbClr val="0000FF"/>
                </a:solidFill>
              </a:rPr>
              <a:t>PROTECCION ENTRE TAREAS</a:t>
            </a:r>
            <a:endParaRPr lang="es-DO" dirty="0">
              <a:solidFill>
                <a:srgbClr val="0000FF"/>
              </a:solidFill>
            </a:endParaRPr>
          </a:p>
        </p:txBody>
      </p:sp>
      <p:sp>
        <p:nvSpPr>
          <p:cNvPr id="3" name="Content Placeholder 2"/>
          <p:cNvSpPr>
            <a:spLocks noGrp="1"/>
          </p:cNvSpPr>
          <p:nvPr>
            <p:ph idx="1"/>
          </p:nvPr>
        </p:nvSpPr>
        <p:spPr>
          <a:xfrm>
            <a:off x="457200" y="2132856"/>
            <a:ext cx="8229600" cy="3963144"/>
          </a:xfrm>
        </p:spPr>
        <p:txBody>
          <a:bodyPr/>
          <a:lstStyle/>
          <a:p>
            <a:pPr algn="just"/>
            <a:r>
              <a:rPr lang="es-ES" sz="3600" dirty="0"/>
              <a:t>se consigue poniendo cada tarea en  espacios de direcciones virtuales diferentes, al asignar un mapa de </a:t>
            </a:r>
            <a:r>
              <a:rPr lang="es-ES" sz="3600" dirty="0" smtClean="0"/>
              <a:t>traducción </a:t>
            </a:r>
            <a:r>
              <a:rPr lang="es-ES" sz="3600" dirty="0"/>
              <a:t>virtual a </a:t>
            </a:r>
            <a:r>
              <a:rPr lang="es-ES" sz="3600" dirty="0" smtClean="0"/>
              <a:t>física diferente.</a:t>
            </a:r>
          </a:p>
          <a:p>
            <a:endParaRPr lang="es-ES" dirty="0"/>
          </a:p>
          <a:p>
            <a:endParaRPr lang="es-ES" dirty="0" smtClean="0"/>
          </a:p>
          <a:p>
            <a:endParaRPr lang="es-DO" dirty="0"/>
          </a:p>
          <a:p>
            <a:endParaRPr lang="es-DO" dirty="0"/>
          </a:p>
        </p:txBody>
      </p:sp>
    </p:spTree>
    <p:extLst>
      <p:ext uri="{BB962C8B-B14F-4D97-AF65-F5344CB8AC3E}">
        <p14:creationId xmlns:p14="http://schemas.microsoft.com/office/powerpoint/2010/main" val="4120071846"/>
      </p:ext>
    </p:extLst>
  </p:cSld>
  <p:clrMapOvr>
    <a:masterClrMapping/>
  </p:clrMapOvr>
  <p:transition>
    <p:random/>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548680"/>
            <a:ext cx="8229600" cy="1219200"/>
          </a:xfrm>
        </p:spPr>
        <p:txBody>
          <a:bodyPr>
            <a:normAutofit fontScale="90000"/>
          </a:bodyPr>
          <a:lstStyle/>
          <a:p>
            <a:pPr algn="ctr"/>
            <a:r>
              <a:rPr lang="es-ES" dirty="0" smtClean="0">
                <a:solidFill>
                  <a:srgbClr val="0000FF"/>
                </a:solidFill>
              </a:rPr>
              <a:t>PROTECCIÓN DENTRO DE UNA TAREA</a:t>
            </a:r>
            <a:endParaRPr lang="es-DO" dirty="0"/>
          </a:p>
        </p:txBody>
      </p:sp>
      <p:sp>
        <p:nvSpPr>
          <p:cNvPr id="3" name="Content Placeholder 2"/>
          <p:cNvSpPr>
            <a:spLocks noGrp="1"/>
          </p:cNvSpPr>
          <p:nvPr>
            <p:ph idx="1"/>
          </p:nvPr>
        </p:nvSpPr>
        <p:spPr>
          <a:xfrm>
            <a:off x="467544" y="2204864"/>
            <a:ext cx="8229600" cy="3273152"/>
          </a:xfrm>
        </p:spPr>
        <p:txBody>
          <a:bodyPr/>
          <a:lstStyle/>
          <a:p>
            <a:pPr algn="just"/>
            <a:r>
              <a:rPr lang="es-ES" sz="3200" dirty="0"/>
              <a:t>Dentro de una tarea se definen 4 niveles de privilegio de </a:t>
            </a:r>
            <a:r>
              <a:rPr lang="es-ES" sz="3200" dirty="0" smtClean="0"/>
              <a:t>ejecución, </a:t>
            </a:r>
            <a:r>
              <a:rPr lang="es-ES" sz="3200" dirty="0"/>
              <a:t>para proteger el acceso a parte de la tarea de acuerdo con la </a:t>
            </a:r>
            <a:r>
              <a:rPr lang="es-ES" sz="3200" dirty="0" smtClean="0"/>
              <a:t>sensibilidad </a:t>
            </a:r>
            <a:r>
              <a:rPr lang="es-ES" sz="3200" dirty="0"/>
              <a:t>de los datos.</a:t>
            </a:r>
            <a:endParaRPr lang="es-DO" sz="3200" dirty="0"/>
          </a:p>
          <a:p>
            <a:endParaRPr lang="es-ES" dirty="0" smtClean="0">
              <a:solidFill>
                <a:srgbClr val="FF0000"/>
              </a:solidFill>
            </a:endParaRPr>
          </a:p>
          <a:p>
            <a:endParaRPr lang="es-ES" dirty="0">
              <a:solidFill>
                <a:srgbClr val="FF0000"/>
              </a:solidFill>
            </a:endParaRPr>
          </a:p>
          <a:p>
            <a:endParaRPr lang="es-DO" dirty="0"/>
          </a:p>
        </p:txBody>
      </p:sp>
    </p:spTree>
    <p:extLst>
      <p:ext uri="{BB962C8B-B14F-4D97-AF65-F5344CB8AC3E}">
        <p14:creationId xmlns:p14="http://schemas.microsoft.com/office/powerpoint/2010/main" val="2901411406"/>
      </p:ext>
    </p:extLst>
  </p:cSld>
  <p:clrMapOvr>
    <a:masterClrMapping/>
  </p:clrMapOvr>
  <p:transition>
    <p:rand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descr="https://encrypted-tbn2.gstatic.com/images?q=tbn:ANd9GcRoTt2SsR2FmP_1sEG7c7Q2b_DS1wMD3bVRxV_voeOWl2WN8ZWcMw"/>
          <p:cNvPicPr>
            <a:picLocks noChangeAspect="1" noChangeArrowheads="1"/>
          </p:cNvPicPr>
          <p:nvPr/>
        </p:nvPicPr>
        <p:blipFill>
          <a:blip r:embed="rId3" cstate="print"/>
          <a:srcRect b="2469"/>
          <a:stretch>
            <a:fillRect/>
          </a:stretch>
        </p:blipFill>
        <p:spPr bwMode="auto">
          <a:xfrm>
            <a:off x="1403648" y="404664"/>
            <a:ext cx="6127972" cy="5976664"/>
          </a:xfrm>
          <a:prstGeom prst="rect">
            <a:avLst/>
          </a:prstGeom>
          <a:noFill/>
        </p:spPr>
      </p:pic>
    </p:spTree>
  </p:cSld>
  <p:clrMapOvr>
    <a:masterClrMapping/>
  </p:clrMapOvr>
  <p:transition>
    <p:rand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 Marcador de contenido" descr="Imagen1.jpg"/>
          <p:cNvPicPr>
            <a:picLocks noGrp="1" noChangeAspect="1"/>
          </p:cNvPicPr>
          <p:nvPr>
            <p:ph idx="1"/>
          </p:nvPr>
        </p:nvPicPr>
        <p:blipFill>
          <a:blip r:embed="rId3" cstate="print"/>
          <a:stretch>
            <a:fillRect/>
          </a:stretch>
        </p:blipFill>
        <p:spPr>
          <a:xfrm>
            <a:off x="611560" y="1916832"/>
            <a:ext cx="3131840" cy="3600400"/>
          </a:xfrm>
        </p:spPr>
      </p:pic>
      <p:sp>
        <p:nvSpPr>
          <p:cNvPr id="2" name="1 Título"/>
          <p:cNvSpPr>
            <a:spLocks noGrp="1"/>
          </p:cNvSpPr>
          <p:nvPr>
            <p:ph type="title"/>
          </p:nvPr>
        </p:nvSpPr>
        <p:spPr/>
        <p:txBody>
          <a:bodyPr>
            <a:normAutofit fontScale="90000"/>
          </a:bodyPr>
          <a:lstStyle/>
          <a:p>
            <a:pPr algn="ctr"/>
            <a:r>
              <a:rPr lang="es-DO" b="1" dirty="0" smtClean="0">
                <a:solidFill>
                  <a:srgbClr val="0000FF"/>
                </a:solidFill>
              </a:rPr>
              <a:t>LA UNIDAD DE MANEJO DE MEMORIA (MMU)</a:t>
            </a:r>
            <a:endParaRPr lang="es-DO" b="1" dirty="0">
              <a:solidFill>
                <a:srgbClr val="0000FF"/>
              </a:solidFill>
            </a:endParaRPr>
          </a:p>
        </p:txBody>
      </p:sp>
      <p:sp>
        <p:nvSpPr>
          <p:cNvPr id="5" name="4 CuadroTexto"/>
          <p:cNvSpPr txBox="1"/>
          <p:nvPr/>
        </p:nvSpPr>
        <p:spPr>
          <a:xfrm>
            <a:off x="4067944" y="1772817"/>
            <a:ext cx="4536504" cy="4154984"/>
          </a:xfrm>
          <a:prstGeom prst="rect">
            <a:avLst/>
          </a:prstGeom>
          <a:noFill/>
        </p:spPr>
        <p:txBody>
          <a:bodyPr wrap="square" rtlCol="0">
            <a:spAutoFit/>
          </a:bodyPr>
          <a:lstStyle/>
          <a:p>
            <a:pPr algn="just"/>
            <a:r>
              <a:rPr lang="en-US" sz="2400" dirty="0" err="1" smtClean="0"/>
              <a:t>Funciones</a:t>
            </a:r>
            <a:r>
              <a:rPr lang="en-US" sz="2400" dirty="0" smtClean="0"/>
              <a:t> de la </a:t>
            </a:r>
            <a:r>
              <a:rPr lang="en-US" sz="2400" dirty="0" err="1" smtClean="0"/>
              <a:t>mmu</a:t>
            </a:r>
            <a:r>
              <a:rPr lang="en-US" sz="2400" dirty="0" smtClean="0"/>
              <a:t>:</a:t>
            </a:r>
          </a:p>
          <a:p>
            <a:pPr algn="just"/>
            <a:endParaRPr lang="en-US" sz="2400" dirty="0" smtClean="0"/>
          </a:p>
          <a:p>
            <a:pPr algn="just"/>
            <a:r>
              <a:rPr lang="es-DO" sz="2400" dirty="0" smtClean="0"/>
              <a:t>*Convertir las direcciones lógicas emitidas por los procesos en direcciones físicas.</a:t>
            </a:r>
          </a:p>
          <a:p>
            <a:pPr algn="just"/>
            <a:r>
              <a:rPr lang="es-DO" sz="2400" dirty="0"/>
              <a:t>*</a:t>
            </a:r>
            <a:r>
              <a:rPr lang="es-DO" sz="2400" dirty="0" smtClean="0"/>
              <a:t>Comprobar que la conversión se puede realizar.</a:t>
            </a:r>
          </a:p>
          <a:p>
            <a:pPr algn="just"/>
            <a:r>
              <a:rPr lang="es-DO" sz="2400" dirty="0" smtClean="0"/>
              <a:t>*</a:t>
            </a:r>
            <a:r>
              <a:rPr lang="es-DO" sz="2400" dirty="0"/>
              <a:t>Comprobar que el </a:t>
            </a:r>
            <a:r>
              <a:rPr lang="es-DO" sz="2400" dirty="0" smtClean="0"/>
              <a:t>proceso</a:t>
            </a:r>
            <a:r>
              <a:rPr lang="es-DO" sz="2400" dirty="0"/>
              <a:t> que intenta acceder a una cierta </a:t>
            </a:r>
            <a:r>
              <a:rPr lang="es-DO" sz="2400" dirty="0" smtClean="0"/>
              <a:t>dirección </a:t>
            </a:r>
            <a:r>
              <a:rPr lang="es-DO" sz="2400" dirty="0"/>
              <a:t>de memoria tiene permisos para </a:t>
            </a:r>
            <a:r>
              <a:rPr lang="es-DO" sz="2400" dirty="0" smtClean="0"/>
              <a:t>ello.</a:t>
            </a:r>
            <a:endParaRPr lang="es-DO" dirty="0"/>
          </a:p>
        </p:txBody>
      </p:sp>
    </p:spTree>
  </p:cSld>
  <p:clrMapOvr>
    <a:masterClrMapping/>
  </p:clrMapOvr>
  <p:transition>
    <p:rand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395536" y="1628800"/>
            <a:ext cx="5194920" cy="4525963"/>
          </a:xfrm>
        </p:spPr>
        <p:txBody>
          <a:bodyPr/>
          <a:lstStyle/>
          <a:p>
            <a:pPr algn="just"/>
            <a:r>
              <a:rPr lang="es-ES" sz="3200" dirty="0" smtClean="0"/>
              <a:t>Consiste en dividir la memoria libre en varias partes de igual tamaño o de diferentes tamaños. </a:t>
            </a:r>
          </a:p>
          <a:p>
            <a:pPr algn="just"/>
            <a:r>
              <a:rPr lang="es-ES" sz="3200" dirty="0" smtClean="0"/>
              <a:t>En el caso de la partición fija de partes iguales, se plantean dos dificultades:</a:t>
            </a:r>
          </a:p>
          <a:p>
            <a:endParaRPr lang="es-ES" dirty="0"/>
          </a:p>
        </p:txBody>
      </p:sp>
      <p:sp>
        <p:nvSpPr>
          <p:cNvPr id="2" name="1 Título"/>
          <p:cNvSpPr>
            <a:spLocks noGrp="1"/>
          </p:cNvSpPr>
          <p:nvPr>
            <p:ph type="title"/>
          </p:nvPr>
        </p:nvSpPr>
        <p:spPr/>
        <p:txBody>
          <a:bodyPr>
            <a:normAutofit/>
          </a:bodyPr>
          <a:lstStyle/>
          <a:p>
            <a:pPr algn="ctr"/>
            <a:r>
              <a:rPr lang="es-ES" b="1" dirty="0" smtClean="0">
                <a:solidFill>
                  <a:srgbClr val="0000FF"/>
                </a:solidFill>
              </a:rPr>
              <a:t>PARTICIONES </a:t>
            </a:r>
            <a:endParaRPr lang="es-ES" dirty="0">
              <a:solidFill>
                <a:srgbClr val="0000FF"/>
              </a:solidFill>
            </a:endParaRPr>
          </a:p>
        </p:txBody>
      </p:sp>
      <p:pic>
        <p:nvPicPr>
          <p:cNvPr id="2052" name="Picture 4" descr="http://www.geocities.ws/cesargomezcampos/ED312A.gif"/>
          <p:cNvPicPr>
            <a:picLocks noChangeAspect="1" noChangeArrowheads="1"/>
          </p:cNvPicPr>
          <p:nvPr/>
        </p:nvPicPr>
        <p:blipFill>
          <a:blip r:embed="rId3" cstate="print"/>
          <a:srcRect/>
          <a:stretch>
            <a:fillRect/>
          </a:stretch>
        </p:blipFill>
        <p:spPr bwMode="auto">
          <a:xfrm>
            <a:off x="5724128" y="2420888"/>
            <a:ext cx="3124200" cy="2076450"/>
          </a:xfrm>
          <a:prstGeom prst="rect">
            <a:avLst/>
          </a:prstGeom>
          <a:noFill/>
        </p:spPr>
      </p:pic>
    </p:spTree>
  </p:cSld>
  <p:clrMapOvr>
    <a:masterClrMapping/>
  </p:clrMapOvr>
  <p:transition>
    <p:rand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457200" y="1524000"/>
            <a:ext cx="8229600" cy="3345160"/>
          </a:xfrm>
        </p:spPr>
        <p:txBody>
          <a:bodyPr>
            <a:normAutofit/>
          </a:bodyPr>
          <a:lstStyle/>
          <a:p>
            <a:pPr algn="just"/>
            <a:r>
              <a:rPr lang="es-ES" dirty="0" smtClean="0"/>
              <a:t>En este caso, el programador debe diseñar el programa mediante superposiciones, para que sólo una parte del programa esté en memoria principal.</a:t>
            </a:r>
          </a:p>
          <a:p>
            <a:pPr algn="just"/>
            <a:r>
              <a:rPr lang="es-ES" dirty="0" smtClean="0"/>
              <a:t>Cuando se necesita un módulo que no está presente, el programa de usuario debe cargar dicho módulo en la partición del programa, superponiéndose a los programas y datos que se encuentren en ella.</a:t>
            </a:r>
            <a:endParaRPr lang="es-ES" dirty="0"/>
          </a:p>
        </p:txBody>
      </p:sp>
      <p:sp>
        <p:nvSpPr>
          <p:cNvPr id="2" name="1 Título"/>
          <p:cNvSpPr>
            <a:spLocks noGrp="1"/>
          </p:cNvSpPr>
          <p:nvPr>
            <p:ph type="title"/>
          </p:nvPr>
        </p:nvSpPr>
        <p:spPr/>
        <p:txBody>
          <a:bodyPr>
            <a:normAutofit fontScale="90000"/>
          </a:bodyPr>
          <a:lstStyle/>
          <a:p>
            <a:pPr algn="ctr"/>
            <a:r>
              <a:rPr lang="es-ES" b="1" dirty="0" smtClean="0">
                <a:solidFill>
                  <a:srgbClr val="0000FF"/>
                </a:solidFill>
              </a:rPr>
              <a:t>Un programa puede ser demasiado grande para caber en la partición. </a:t>
            </a:r>
            <a:endParaRPr lang="es-ES" b="1" dirty="0">
              <a:solidFill>
                <a:srgbClr val="0000FF"/>
              </a:solidFill>
            </a:endParaRPr>
          </a:p>
        </p:txBody>
      </p:sp>
      <p:pic>
        <p:nvPicPr>
          <p:cNvPr id="4" name="3 Imagen" descr="memoria_particiones1.jpg"/>
          <p:cNvPicPr>
            <a:picLocks noChangeAspect="1"/>
          </p:cNvPicPr>
          <p:nvPr/>
        </p:nvPicPr>
        <p:blipFill>
          <a:blip r:embed="rId3" cstate="print"/>
          <a:stretch>
            <a:fillRect/>
          </a:stretch>
        </p:blipFill>
        <p:spPr>
          <a:xfrm>
            <a:off x="2123728" y="4509120"/>
            <a:ext cx="4968552" cy="2068040"/>
          </a:xfrm>
          <a:prstGeom prst="rect">
            <a:avLst/>
          </a:prstGeom>
        </p:spPr>
      </p:pic>
    </p:spTree>
  </p:cSld>
  <p:clrMapOvr>
    <a:masterClrMapping/>
  </p:clrMapOvr>
  <p:transition>
    <p:rand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a:xfrm>
            <a:off x="457200" y="1524000"/>
            <a:ext cx="8229600" cy="2481064"/>
          </a:xfrm>
        </p:spPr>
        <p:txBody>
          <a:bodyPr/>
          <a:lstStyle/>
          <a:p>
            <a:pPr algn="just"/>
            <a:r>
              <a:rPr lang="es-ES" dirty="0" smtClean="0"/>
              <a:t>Cualquier programa, sin importar lo pequeño que sea, ocupará una partición completa. Supongamos un programa que ocupa 120 Kb y se carga en una partición de 512 Kb, se malgasta el espacio interno de la partición y </a:t>
            </a:r>
            <a:r>
              <a:rPr lang="es-ES" dirty="0" err="1" smtClean="0"/>
              <a:t>ésto</a:t>
            </a:r>
            <a:r>
              <a:rPr lang="es-ES" dirty="0" smtClean="0"/>
              <a:t> se denomina fragmentación interna.</a:t>
            </a:r>
            <a:endParaRPr lang="es-ES" dirty="0"/>
          </a:p>
        </p:txBody>
      </p:sp>
      <p:sp>
        <p:nvSpPr>
          <p:cNvPr id="3" name="2 Título"/>
          <p:cNvSpPr>
            <a:spLocks noGrp="1"/>
          </p:cNvSpPr>
          <p:nvPr>
            <p:ph type="title"/>
          </p:nvPr>
        </p:nvSpPr>
        <p:spPr/>
        <p:txBody>
          <a:bodyPr>
            <a:normAutofit fontScale="90000"/>
          </a:bodyPr>
          <a:lstStyle/>
          <a:p>
            <a:pPr algn="ctr"/>
            <a:r>
              <a:rPr lang="es-ES" dirty="0" smtClean="0">
                <a:solidFill>
                  <a:srgbClr val="0000FF"/>
                </a:solidFill>
              </a:rPr>
              <a:t>El uso de memoria principal es extremadamente ineficiente. </a:t>
            </a:r>
            <a:endParaRPr lang="es-ES" dirty="0">
              <a:solidFill>
                <a:srgbClr val="0000FF"/>
              </a:solidFill>
            </a:endParaRPr>
          </a:p>
        </p:txBody>
      </p:sp>
      <p:pic>
        <p:nvPicPr>
          <p:cNvPr id="4" name="3 Imagen" descr="part_fijas_frag_interna.jpg"/>
          <p:cNvPicPr>
            <a:picLocks noChangeAspect="1"/>
          </p:cNvPicPr>
          <p:nvPr/>
        </p:nvPicPr>
        <p:blipFill>
          <a:blip r:embed="rId3" cstate="print"/>
          <a:stretch>
            <a:fillRect/>
          </a:stretch>
        </p:blipFill>
        <p:spPr>
          <a:xfrm>
            <a:off x="1475656" y="3789040"/>
            <a:ext cx="6408712" cy="2673122"/>
          </a:xfrm>
          <a:prstGeom prst="rect">
            <a:avLst/>
          </a:prstGeom>
        </p:spPr>
      </p:pic>
    </p:spTree>
  </p:cSld>
  <p:clrMapOvr>
    <a:masterClrMapping/>
  </p:clrMapOvr>
  <p:transition>
    <p:rand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p:txBody>
          <a:bodyPr/>
          <a:lstStyle/>
          <a:p>
            <a:pPr algn="just"/>
            <a:r>
              <a:rPr lang="es-ES" dirty="0" smtClean="0"/>
              <a:t>Este método consiste en particiones de memoria de tamaños variable, o sea, a cada proceso se le asigna la cantidad de memoria que necesita (la cantidad exacta y ni un poco más). </a:t>
            </a:r>
          </a:p>
          <a:p>
            <a:pPr algn="just"/>
            <a:r>
              <a:rPr lang="es-ES" dirty="0" smtClean="0"/>
              <a:t>Tras el ingreso de nuevos procesos y la expulsión de otras, se generarán huecos de memoria inutilizados. Conforme pasa el tiempo, la memoria comienza a estar más fragmentada y su rendimiento decae; este fenómeno se denomina fragmentación externa.</a:t>
            </a:r>
          </a:p>
          <a:p>
            <a:endParaRPr lang="es-ES" dirty="0"/>
          </a:p>
        </p:txBody>
      </p:sp>
      <p:sp>
        <p:nvSpPr>
          <p:cNvPr id="3" name="2 Título"/>
          <p:cNvSpPr>
            <a:spLocks noGrp="1"/>
          </p:cNvSpPr>
          <p:nvPr>
            <p:ph type="title"/>
          </p:nvPr>
        </p:nvSpPr>
        <p:spPr/>
        <p:txBody>
          <a:bodyPr>
            <a:normAutofit/>
          </a:bodyPr>
          <a:lstStyle/>
          <a:p>
            <a:pPr algn="ctr"/>
            <a:r>
              <a:rPr lang="es-ES" b="1" dirty="0" smtClean="0">
                <a:solidFill>
                  <a:srgbClr val="0000FF"/>
                </a:solidFill>
              </a:rPr>
              <a:t>PARTICIONES DINÁMICAS </a:t>
            </a:r>
            <a:endParaRPr lang="es-ES" dirty="0">
              <a:solidFill>
                <a:srgbClr val="0000FF"/>
              </a:solidFill>
            </a:endParaRPr>
          </a:p>
        </p:txBody>
      </p:sp>
    </p:spTree>
  </p:cSld>
  <p:clrMapOvr>
    <a:masterClrMapping/>
  </p:clrMapOvr>
  <p:transition>
    <p:rand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 Imagen" descr="fragmentacion_externa.jpg"/>
          <p:cNvPicPr>
            <a:picLocks noChangeAspect="1"/>
          </p:cNvPicPr>
          <p:nvPr/>
        </p:nvPicPr>
        <p:blipFill>
          <a:blip r:embed="rId3" cstate="print"/>
          <a:stretch>
            <a:fillRect/>
          </a:stretch>
        </p:blipFill>
        <p:spPr>
          <a:xfrm>
            <a:off x="395536" y="980728"/>
            <a:ext cx="8455448" cy="3456384"/>
          </a:xfrm>
          <a:prstGeom prst="rect">
            <a:avLst/>
          </a:prstGeom>
        </p:spPr>
      </p:pic>
      <p:sp>
        <p:nvSpPr>
          <p:cNvPr id="5" name="4 Rectángulo"/>
          <p:cNvSpPr/>
          <p:nvPr/>
        </p:nvSpPr>
        <p:spPr>
          <a:xfrm>
            <a:off x="971600" y="4869160"/>
            <a:ext cx="7272808" cy="954107"/>
          </a:xfrm>
          <a:prstGeom prst="rect">
            <a:avLst/>
          </a:prstGeom>
        </p:spPr>
        <p:txBody>
          <a:bodyPr wrap="square">
            <a:spAutoFit/>
          </a:bodyPr>
          <a:lstStyle/>
          <a:p>
            <a:pPr algn="ctr"/>
            <a:r>
              <a:rPr lang="es-ES" sz="2800" dirty="0" smtClean="0"/>
              <a:t>Una técnica para superar la fragmentación externa es la compactación. </a:t>
            </a:r>
            <a:endParaRPr lang="es-ES" sz="2800" dirty="0"/>
          </a:p>
        </p:txBody>
      </p:sp>
    </p:spTree>
  </p:cSld>
  <p:clrMapOvr>
    <a:masterClrMapping/>
  </p:clrMapOvr>
  <p:transition>
    <p:random/>
  </p:transition>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Papel">
  <a:themeElements>
    <a:clrScheme name="Papel">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l">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apel">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184</TotalTime>
  <Words>1511</Words>
  <Application>Microsoft Office PowerPoint</Application>
  <PresentationFormat>On-screen Show (4:3)</PresentationFormat>
  <Paragraphs>167</Paragraphs>
  <Slides>35</Slides>
  <Notes>34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Arial</vt:lpstr>
      <vt:lpstr>Calibri</vt:lpstr>
      <vt:lpstr>Constantia</vt:lpstr>
      <vt:lpstr>Wingdings 2</vt:lpstr>
      <vt:lpstr>Papel</vt:lpstr>
      <vt:lpstr>Memoria Real y Gestión de Memoria Virtual </vt:lpstr>
      <vt:lpstr>MEMORIA REAL O PRINCIPAL</vt:lpstr>
      <vt:lpstr>DIRECCIONES O ESPACIO DE DIRECCIONES</vt:lpstr>
      <vt:lpstr>LA UNIDAD DE MANEJO DE MEMORIA (MMU)</vt:lpstr>
      <vt:lpstr>PARTICIONES </vt:lpstr>
      <vt:lpstr>Un programa puede ser demasiado grande para caber en la partición. </vt:lpstr>
      <vt:lpstr>El uso de memoria principal es extremadamente ineficiente. </vt:lpstr>
      <vt:lpstr>PARTICIONES DINÁMICAS </vt:lpstr>
      <vt:lpstr>PowerPoint Presentation</vt:lpstr>
      <vt:lpstr>ESTRUCTURAS MAS DINÁMICAS PARA ASIGNAR HUECOS </vt:lpstr>
      <vt:lpstr>PowerPoint Presentation</vt:lpstr>
      <vt:lpstr>PowerPoint Presentation</vt:lpstr>
      <vt:lpstr>PRIMER AJUSTE </vt:lpstr>
      <vt:lpstr>MEJOR AJUSTE </vt:lpstr>
      <vt:lpstr>PEOR AJUSTE </vt:lpstr>
      <vt:lpstr>PowerPoint Presentation</vt:lpstr>
      <vt:lpstr>PowerPoint Presentation</vt:lpstr>
      <vt:lpstr>Partición Estática </vt:lpstr>
      <vt:lpstr>Intercambio Swapping</vt:lpstr>
      <vt:lpstr>Fragmentación </vt:lpstr>
      <vt:lpstr>Desfragmentación</vt:lpstr>
      <vt:lpstr>GESTIÓN DE MEMORIA VIRTUAL</vt:lpstr>
      <vt:lpstr>MEMORIA VIRTUAL</vt:lpstr>
      <vt:lpstr>DEFINICIÓN</vt:lpstr>
      <vt:lpstr>PowerPoint Presentation</vt:lpstr>
      <vt:lpstr>PAGINACIÓN</vt:lpstr>
      <vt:lpstr>PowerPoint Presentation</vt:lpstr>
      <vt:lpstr>Características de la Paginación</vt:lpstr>
      <vt:lpstr>Ventajas y Desventajas de la Paginación</vt:lpstr>
      <vt:lpstr>SEGMENTACIÓN</vt:lpstr>
      <vt:lpstr>SEGMENTACIÓN</vt:lpstr>
      <vt:lpstr>SEGMENTACIÓN PAGINADA o PAGINACIÓN Y SEGMENTACIÓN COMBINADA</vt:lpstr>
      <vt:lpstr>PROTECCION ENTRE TAREAS</vt:lpstr>
      <vt:lpstr>PROTECCIÓN DENTRO DE UNA TAREA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Usuario</dc:creator>
  <cp:lastModifiedBy>Willson Acevedo</cp:lastModifiedBy>
  <cp:revision>23</cp:revision>
  <dcterms:created xsi:type="dcterms:W3CDTF">2014-11-28T03:11:32Z</dcterms:created>
  <dcterms:modified xsi:type="dcterms:W3CDTF">2014-11-28T22:11:01Z</dcterms:modified>
</cp:coreProperties>
</file>

<file path=docProps/thumbnail.jpeg>
</file>